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2.svg" ContentType="image/svg+xml"/>
  <Override PartName="/ppt/media/image14.svg" ContentType="image/svg+xml"/>
  <Override PartName="/ppt/media/image2.svg" ContentType="image/svg+xml"/>
  <Override PartName="/ppt/media/image30.svg" ContentType="image/svg+xml"/>
  <Override PartName="/ppt/media/image4.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Times New Roman Bold" panose="02030802070405020303"/>
      <p:bold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9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12.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2.sv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2.sv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28.png"/><Relationship Id="rId2" Type="http://schemas.openxmlformats.org/officeDocument/2006/relationships/image" Target="../media/image12.sv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30.sv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image" Target="../media/image15.png"/><Relationship Id="rId2" Type="http://schemas.openxmlformats.org/officeDocument/2006/relationships/image" Target="../media/image7.sv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7.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9.sv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9.sv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sp>
        <p:nvSpPr>
          <p:cNvPr id="2" name="Freeform 2"/>
          <p:cNvSpPr/>
          <p:nvPr/>
        </p:nvSpPr>
        <p:spPr>
          <a:xfrm rot="-5400000">
            <a:off x="15318188" y="5905231"/>
            <a:ext cx="7929006" cy="7929006"/>
          </a:xfrm>
          <a:custGeom>
            <a:avLst/>
            <a:gdLst/>
            <a:ahLst/>
            <a:cxnLst/>
            <a:rect l="l" t="t" r="r" b="b"/>
            <a:pathLst>
              <a:path w="7929006" h="7929006">
                <a:moveTo>
                  <a:pt x="0" y="0"/>
                </a:moveTo>
                <a:lnTo>
                  <a:pt x="7929005" y="0"/>
                </a:lnTo>
                <a:lnTo>
                  <a:pt x="7929005" y="7929006"/>
                </a:lnTo>
                <a:lnTo>
                  <a:pt x="0" y="79290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28700" y="1028700"/>
            <a:ext cx="483822" cy="456552"/>
          </a:xfrm>
          <a:custGeom>
            <a:avLst/>
            <a:gdLst/>
            <a:ahLst/>
            <a:cxnLst/>
            <a:rect l="l" t="t" r="r" b="b"/>
            <a:pathLst>
              <a:path w="483822" h="456552">
                <a:moveTo>
                  <a:pt x="0" y="0"/>
                </a:moveTo>
                <a:lnTo>
                  <a:pt x="483822" y="0"/>
                </a:lnTo>
                <a:lnTo>
                  <a:pt x="483822" y="456552"/>
                </a:lnTo>
                <a:lnTo>
                  <a:pt x="0" y="4565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23067" y="477211"/>
            <a:ext cx="1370428" cy="1761290"/>
          </a:xfrm>
          <a:custGeom>
            <a:avLst/>
            <a:gdLst/>
            <a:ahLst/>
            <a:cxnLst/>
            <a:rect l="l" t="t" r="r" b="b"/>
            <a:pathLst>
              <a:path w="1370428" h="1761290">
                <a:moveTo>
                  <a:pt x="0" y="0"/>
                </a:moveTo>
                <a:lnTo>
                  <a:pt x="1370429" y="0"/>
                </a:lnTo>
                <a:lnTo>
                  <a:pt x="1370429" y="1761290"/>
                </a:lnTo>
                <a:lnTo>
                  <a:pt x="0" y="1761290"/>
                </a:lnTo>
                <a:lnTo>
                  <a:pt x="0" y="0"/>
                </a:lnTo>
                <a:close/>
              </a:path>
            </a:pathLst>
          </a:custGeom>
          <a:blipFill>
            <a:blip r:embed="rId5"/>
            <a:stretch>
              <a:fillRect/>
            </a:stretch>
          </a:blipFill>
        </p:spPr>
      </p:sp>
      <p:grpSp>
        <p:nvGrpSpPr>
          <p:cNvPr id="5" name="Group 5"/>
          <p:cNvGrpSpPr/>
          <p:nvPr/>
        </p:nvGrpSpPr>
        <p:grpSpPr>
          <a:xfrm rot="0">
            <a:off x="1512522" y="2997680"/>
            <a:ext cx="15137544" cy="6872054"/>
            <a:chOff x="0" y="0"/>
            <a:chExt cx="20183392" cy="9162739"/>
          </a:xfrm>
        </p:grpSpPr>
        <p:sp>
          <p:nvSpPr>
            <p:cNvPr id="6" name="TextBox 6"/>
            <p:cNvSpPr txBox="1"/>
            <p:nvPr/>
          </p:nvSpPr>
          <p:spPr>
            <a:xfrm>
              <a:off x="0" y="1188144"/>
              <a:ext cx="20183392" cy="4522252"/>
            </a:xfrm>
            <a:prstGeom prst="rect">
              <a:avLst/>
            </a:prstGeom>
          </p:spPr>
          <p:txBody>
            <a:bodyPr lIns="0" tIns="0" rIns="0" bIns="0" rtlCol="0" anchor="t">
              <a:spAutoFit/>
            </a:bodyPr>
            <a:lstStyle/>
            <a:p>
              <a:pPr marL="0" lvl="0" indent="0" algn="ctr">
                <a:lnSpc>
                  <a:spcPts val="6650"/>
                </a:lnSpc>
              </a:pPr>
              <a:r>
                <a:rPr lang="en-US" sz="5000" b="1" spc="150">
                  <a:solidFill>
                    <a:srgbClr val="1836B2"/>
                  </a:solidFill>
                  <a:latin typeface="Times New Roman Bold" panose="02030802070405020303"/>
                  <a:ea typeface="Times New Roman Bold" panose="02030802070405020303"/>
                  <a:cs typeface="Times New Roman Bold" panose="02030802070405020303"/>
                  <a:sym typeface="Times New Roman Bold" panose="02030802070405020303"/>
                </a:rPr>
                <a:t>THIẾT </a:t>
              </a:r>
              <a:r>
                <a:rPr lang="en-US" sz="5000" b="1" spc="150">
                  <a:solidFill>
                    <a:srgbClr val="1836B2"/>
                  </a:solidFill>
                  <a:latin typeface="Times New Roman Bold" panose="02030802070405020303"/>
                  <a:ea typeface="Times New Roman Bold" panose="02030802070405020303"/>
                  <a:cs typeface="Times New Roman Bold" panose="02030802070405020303"/>
                  <a:sym typeface="Times New Roman Bold" panose="02030802070405020303"/>
                </a:rPr>
                <a:t>KẾ THIẾT BỊ ĐO NỒNG ĐỘ KHÍ GAS, NHIỆT ĐỘ, ĐỘ ẨM SỬ DỤNG ESP32 THEO DÕI DỮ LIỆU QUA FIREBASE HIỂN THỊ TRÊN MÀN HÌNH TFT</a:t>
              </a:r>
              <a:endParaRPr lang="en-US" sz="5000" b="1" spc="150">
                <a:solidFill>
                  <a:srgbClr val="1836B2"/>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0" y="6305239"/>
              <a:ext cx="20183392" cy="2857500"/>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1836B2"/>
                  </a:solidFill>
                  <a:latin typeface="Times New Roman" panose="02020603050405020304"/>
                  <a:ea typeface="Times New Roman" panose="02020603050405020304"/>
                  <a:cs typeface="Times New Roman" panose="02020603050405020304"/>
                  <a:sym typeface="Times New Roman" panose="02020603050405020304"/>
                </a:rPr>
                <a:t>GVHD: Th.S Trương Quang Phúc</a:t>
              </a:r>
              <a:endParaRPr lang="en-US" sz="30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a:p>
              <a:pPr marL="647700" lvl="1" indent="-323850" algn="l">
                <a:lnSpc>
                  <a:spcPts val="4200"/>
                </a:lnSpc>
                <a:spcBef>
                  <a:spcPct val="0"/>
                </a:spcBef>
                <a:buFont typeface="Arial" panose="020B0604020202020204"/>
                <a:buChar char="•"/>
              </a:pPr>
              <a:r>
                <a:rPr lang="en-US" sz="3000">
                  <a:solidFill>
                    <a:srgbClr val="1836B2"/>
                  </a:solidFill>
                  <a:latin typeface="Times New Roman" panose="02020603050405020304"/>
                  <a:ea typeface="Times New Roman" panose="02020603050405020304"/>
                  <a:cs typeface="Times New Roman" panose="02020603050405020304"/>
                  <a:sym typeface="Times New Roman" panose="02020603050405020304"/>
                </a:rPr>
                <a:t>SVTH</a:t>
              </a:r>
              <a:r>
                <a:rPr lang="en-US" sz="3000" u="none">
                  <a:solidFill>
                    <a:srgbClr val="1836B2"/>
                  </a:solidFill>
                  <a:latin typeface="Times New Roman" panose="02020603050405020304"/>
                  <a:ea typeface="Times New Roman" panose="02020603050405020304"/>
                  <a:cs typeface="Times New Roman" panose="02020603050405020304"/>
                  <a:sym typeface="Times New Roman" panose="02020603050405020304"/>
                </a:rPr>
                <a:t>: Lê Anh Tuấn</a:t>
              </a:r>
              <a:endParaRPr lang="en-US" sz="3000" u="none">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a:p>
              <a:pPr marL="647700" lvl="1" indent="-323850" algn="l">
                <a:lnSpc>
                  <a:spcPts val="4200"/>
                </a:lnSpc>
                <a:spcBef>
                  <a:spcPct val="0"/>
                </a:spcBef>
                <a:buFont typeface="Arial" panose="020B0604020202020204"/>
                <a:buChar char="•"/>
              </a:pPr>
              <a:r>
                <a:rPr lang="en-US" sz="3000" u="none">
                  <a:solidFill>
                    <a:srgbClr val="1836B2"/>
                  </a:solidFill>
                  <a:latin typeface="Times New Roman" panose="02020603050405020304"/>
                  <a:ea typeface="Times New Roman" panose="02020603050405020304"/>
                  <a:cs typeface="Times New Roman" panose="02020603050405020304"/>
                  <a:sym typeface="Times New Roman" panose="02020603050405020304"/>
                </a:rPr>
                <a:t>MSSV: 22161206</a:t>
              </a:r>
              <a:endParaRPr lang="en-US" sz="3000" u="none">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4200"/>
                </a:lnSpc>
                <a:spcBef>
                  <a:spcPct val="0"/>
                </a:spcBef>
              </a:pPr>
            </a:p>
          </p:txBody>
        </p:sp>
        <p:sp>
          <p:nvSpPr>
            <p:cNvPr id="8" name="TextBox 8"/>
            <p:cNvSpPr txBox="1"/>
            <p:nvPr/>
          </p:nvSpPr>
          <p:spPr>
            <a:xfrm>
              <a:off x="0" y="-123825"/>
              <a:ext cx="20183392" cy="764752"/>
            </a:xfrm>
            <a:prstGeom prst="rect">
              <a:avLst/>
            </a:prstGeom>
          </p:spPr>
          <p:txBody>
            <a:bodyPr lIns="0" tIns="0" rIns="0" bIns="0" rtlCol="0" anchor="t">
              <a:spAutoFit/>
            </a:bodyPr>
            <a:lstStyle/>
            <a:p>
              <a:pPr marL="0" lvl="0" indent="0" algn="ctr">
                <a:lnSpc>
                  <a:spcPts val="4480"/>
                </a:lnSpc>
                <a:spcBef>
                  <a:spcPct val="0"/>
                </a:spcBef>
              </a:pPr>
              <a:r>
                <a:rPr lang="en-US" sz="3200" spc="95">
                  <a:solidFill>
                    <a:srgbClr val="1836B2"/>
                  </a:solidFill>
                  <a:latin typeface="Times New Roman" panose="02020603050405020304"/>
                  <a:ea typeface="Times New Roman" panose="02020603050405020304"/>
                  <a:cs typeface="Times New Roman" panose="02020603050405020304"/>
                  <a:sym typeface="Times New Roman" panose="02020603050405020304"/>
                </a:rPr>
                <a:t>ĐỒ ÁN MÔN HỌC 1</a:t>
              </a:r>
              <a:endParaRPr lang="en-US" sz="3200" spc="95">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9" name="Freeform 9"/>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494005" y="510779"/>
            <a:ext cx="9194787" cy="1728470"/>
          </a:xfrm>
          <a:prstGeom prst="rect">
            <a:avLst/>
          </a:prstGeom>
        </p:spPr>
        <p:txBody>
          <a:bodyPr lIns="0" tIns="0" rIns="0" bIns="0" rtlCol="0" anchor="t">
            <a:spAutoFit/>
          </a:bodyPr>
          <a:lstStyle/>
          <a:p>
            <a:pPr algn="l">
              <a:lnSpc>
                <a:spcPts val="4480"/>
              </a:lnSpc>
            </a:pPr>
            <a:r>
              <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rPr>
              <a:t>TRƯỜNG ĐẠI HỌC</a:t>
            </a:r>
            <a:endPar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480"/>
              </a:lnSpc>
            </a:pPr>
            <a:r>
              <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rPr>
              <a:t>SƯ PHẠM KỸ THUẬT TP.HỒ CHÍ MINH</a:t>
            </a:r>
            <a:endPar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480"/>
              </a:lnSpc>
              <a:spcBef>
                <a:spcPct val="0"/>
              </a:spcBef>
            </a:pPr>
            <a:r>
              <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rPr>
              <a:t>HCMC University of Technology and Education</a:t>
            </a:r>
            <a:endParaRPr lang="en-US" sz="32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7321641" y="9020175"/>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1</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amond(in)">
                                      <p:cBhvr>
                                        <p:cTn id="10" dur="2000"/>
                                        <p:tgtEl>
                                          <p:spTgt spid="3"/>
                                        </p:tgtEl>
                                      </p:cBhvr>
                                    </p:animEffect>
                                  </p:childTnLst>
                                </p:cTn>
                              </p:par>
                              <p:par>
                                <p:cTn id="11" presetID="8"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par>
                                <p:cTn id="14" presetID="8"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amond(in)">
                                      <p:cBhvr>
                                        <p:cTn id="16" dur="2000"/>
                                        <p:tgtEl>
                                          <p:spTgt spid="5"/>
                                        </p:tgtEl>
                                      </p:cBhvr>
                                    </p:animEffect>
                                  </p:childTnLst>
                                </p:cTn>
                              </p:par>
                              <p:par>
                                <p:cTn id="17" presetID="8"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amond(in)">
                                      <p:cBhvr>
                                        <p:cTn id="19" dur="2000"/>
                                        <p:tgtEl>
                                          <p:spTgt spid="9"/>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2000"/>
                                        <p:tgtEl>
                                          <p:spTgt spid="10"/>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0" grpId="1"/>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grpSp>
        <p:nvGrpSpPr>
          <p:cNvPr id="2" name="Group 2"/>
          <p:cNvGrpSpPr/>
          <p:nvPr/>
        </p:nvGrpSpPr>
        <p:grpSpPr>
          <a:xfrm rot="0">
            <a:off x="-556875" y="409573"/>
            <a:ext cx="6869066" cy="1238254"/>
            <a:chOff x="0" y="0"/>
            <a:chExt cx="9158755" cy="1651005"/>
          </a:xfrm>
        </p:grpSpPr>
        <p:grpSp>
          <p:nvGrpSpPr>
            <p:cNvPr id="3" name="Group 3"/>
            <p:cNvGrpSpPr/>
            <p:nvPr/>
          </p:nvGrpSpPr>
          <p:grpSpPr>
            <a:xfrm rot="-10800000">
              <a:off x="0" y="0"/>
              <a:ext cx="9158755" cy="1651005"/>
              <a:chOff x="0" y="0"/>
              <a:chExt cx="29801088" cy="5372100"/>
            </a:xfrm>
          </p:grpSpPr>
          <p:sp>
            <p:nvSpPr>
              <p:cNvPr id="4" name="Freeform 4"/>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5" name="TextBox 5"/>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Lưu đồ</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6" name="Freeform 6"/>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832639" y="1867669"/>
            <a:ext cx="5798221" cy="6551662"/>
          </a:xfrm>
          <a:custGeom>
            <a:avLst/>
            <a:gdLst/>
            <a:ahLst/>
            <a:cxnLst/>
            <a:rect l="l" t="t" r="r" b="b"/>
            <a:pathLst>
              <a:path w="5798221" h="6551662">
                <a:moveTo>
                  <a:pt x="0" y="0"/>
                </a:moveTo>
                <a:lnTo>
                  <a:pt x="5798221" y="0"/>
                </a:lnTo>
                <a:lnTo>
                  <a:pt x="5798221" y="6551662"/>
                </a:lnTo>
                <a:lnTo>
                  <a:pt x="0" y="6551662"/>
                </a:lnTo>
                <a:lnTo>
                  <a:pt x="0" y="0"/>
                </a:lnTo>
                <a:close/>
              </a:path>
            </a:pathLst>
          </a:custGeom>
          <a:blipFill>
            <a:blip r:embed="rId3"/>
            <a:stretch>
              <a:fillRect/>
            </a:stretch>
          </a:blipFill>
        </p:spPr>
      </p:sp>
      <p:sp>
        <p:nvSpPr>
          <p:cNvPr id="8" name="Freeform 8"/>
          <p:cNvSpPr/>
          <p:nvPr/>
        </p:nvSpPr>
        <p:spPr>
          <a:xfrm>
            <a:off x="10868037" y="1548936"/>
            <a:ext cx="4094774" cy="7116273"/>
          </a:xfrm>
          <a:custGeom>
            <a:avLst/>
            <a:gdLst/>
            <a:ahLst/>
            <a:cxnLst/>
            <a:rect l="l" t="t" r="r" b="b"/>
            <a:pathLst>
              <a:path w="4094774" h="7116273">
                <a:moveTo>
                  <a:pt x="0" y="0"/>
                </a:moveTo>
                <a:lnTo>
                  <a:pt x="4094774" y="0"/>
                </a:lnTo>
                <a:lnTo>
                  <a:pt x="4094774" y="7116273"/>
                </a:lnTo>
                <a:lnTo>
                  <a:pt x="0" y="7116273"/>
                </a:lnTo>
                <a:lnTo>
                  <a:pt x="0" y="0"/>
                </a:lnTo>
                <a:close/>
              </a:path>
            </a:pathLst>
          </a:custGeom>
          <a:blipFill>
            <a:blip r:embed="rId4"/>
            <a:stretch>
              <a:fillRect/>
            </a:stretch>
          </a:blipFill>
        </p:spPr>
      </p:sp>
      <p:sp>
        <p:nvSpPr>
          <p:cNvPr id="9" name="TextBox 9"/>
          <p:cNvSpPr txBox="1"/>
          <p:nvPr/>
        </p:nvSpPr>
        <p:spPr>
          <a:xfrm>
            <a:off x="17321641" y="9028490"/>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10</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1705834" y="8902442"/>
            <a:ext cx="5925026" cy="60452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Lưu đồ chương trình đọc khí gas</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9144000" y="9009871"/>
            <a:ext cx="7542848" cy="60452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Lưu đồ chương trình đọc nhiệt độ, độ ẩm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ppt_x</p:attrName>
                                        </p:attrNameLst>
                                      </p:cBhvr>
                                      <p:tavLst>
                                        <p:tav tm="0">
                                          <p:val>
                                            <p:strVal val="#ppt_x-.2"/>
                                          </p:val>
                                        </p:tav>
                                        <p:tav tm="100000">
                                          <p:val>
                                            <p:strVal val="#ppt_x"/>
                                          </p:val>
                                        </p:tav>
                                      </p:tavLst>
                                    </p:anim>
                                    <p:anim calcmode="lin" valueType="num">
                                      <p:cBhvr>
                                        <p:cTn id="21"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ppt_x</p:attrName>
                                        </p:attrNameLst>
                                      </p:cBhvr>
                                      <p:tavLst>
                                        <p:tav tm="0">
                                          <p:val>
                                            <p:strVal val="#ppt_x-.2"/>
                                          </p:val>
                                        </p:tav>
                                        <p:tav tm="100000">
                                          <p:val>
                                            <p:strVal val="#ppt_x"/>
                                          </p:val>
                                        </p:tav>
                                      </p:tavLst>
                                    </p:anim>
                                    <p:anim calcmode="lin" valueType="num">
                                      <p:cBhvr>
                                        <p:cTn id="34"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grpSp>
        <p:nvGrpSpPr>
          <p:cNvPr id="2" name="Group 2"/>
          <p:cNvGrpSpPr/>
          <p:nvPr/>
        </p:nvGrpSpPr>
        <p:grpSpPr>
          <a:xfrm rot="0">
            <a:off x="-556875" y="409573"/>
            <a:ext cx="6869066" cy="1238254"/>
            <a:chOff x="0" y="0"/>
            <a:chExt cx="9158755" cy="1651005"/>
          </a:xfrm>
        </p:grpSpPr>
        <p:grpSp>
          <p:nvGrpSpPr>
            <p:cNvPr id="3" name="Group 3"/>
            <p:cNvGrpSpPr/>
            <p:nvPr/>
          </p:nvGrpSpPr>
          <p:grpSpPr>
            <a:xfrm rot="-10800000">
              <a:off x="0" y="0"/>
              <a:ext cx="9158755" cy="1651005"/>
              <a:chOff x="0" y="0"/>
              <a:chExt cx="29801088" cy="5372100"/>
            </a:xfrm>
          </p:grpSpPr>
          <p:sp>
            <p:nvSpPr>
              <p:cNvPr id="4" name="Freeform 4"/>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5" name="TextBox 5"/>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Lưu đồ</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6" name="Freeform 6"/>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730735" y="409573"/>
            <a:ext cx="5921495" cy="9088511"/>
          </a:xfrm>
          <a:custGeom>
            <a:avLst/>
            <a:gdLst/>
            <a:ahLst/>
            <a:cxnLst/>
            <a:rect l="l" t="t" r="r" b="b"/>
            <a:pathLst>
              <a:path w="5921495" h="9088511">
                <a:moveTo>
                  <a:pt x="0" y="0"/>
                </a:moveTo>
                <a:lnTo>
                  <a:pt x="5921496" y="0"/>
                </a:lnTo>
                <a:lnTo>
                  <a:pt x="5921496" y="9088511"/>
                </a:lnTo>
                <a:lnTo>
                  <a:pt x="0" y="9088511"/>
                </a:lnTo>
                <a:lnTo>
                  <a:pt x="0" y="0"/>
                </a:lnTo>
                <a:close/>
              </a:path>
            </a:pathLst>
          </a:custGeom>
          <a:blipFill>
            <a:blip r:embed="rId3"/>
            <a:stretch>
              <a:fillRect r="-531"/>
            </a:stretch>
          </a:blipFill>
        </p:spPr>
      </p:sp>
      <p:sp>
        <p:nvSpPr>
          <p:cNvPr id="8" name="TextBox 8"/>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11</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TextBox 9"/>
          <p:cNvSpPr txBox="1"/>
          <p:nvPr/>
        </p:nvSpPr>
        <p:spPr>
          <a:xfrm>
            <a:off x="6312191" y="9586523"/>
            <a:ext cx="6758583" cy="60452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Lưu đồ chương trình Web Dashboard</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ppt_x</p:attrName>
                                        </p:attrNameLst>
                                      </p:cBhvr>
                                      <p:tavLst>
                                        <p:tav tm="0">
                                          <p:val>
                                            <p:strVal val="#ppt_x-.2"/>
                                          </p:val>
                                        </p:tav>
                                        <p:tav tm="100000">
                                          <p:val>
                                            <p:strVal val="#ppt_x"/>
                                          </p:val>
                                        </p:tav>
                                      </p:tavLst>
                                    </p:anim>
                                    <p:anim calcmode="lin" valueType="num">
                                      <p:cBhvr>
                                        <p:cTn id="21"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0737" y="476250"/>
            <a:ext cx="8573263" cy="990600"/>
          </a:xfrm>
          <a:prstGeom prst="rect">
            <a:avLst/>
          </a:prstGeom>
        </p:spPr>
        <p:txBody>
          <a:bodyPr lIns="0" tIns="0" rIns="0" bIns="0" rtlCol="0" anchor="t">
            <a:spAutoFit/>
          </a:bodyPr>
          <a:lstStyle/>
          <a:p>
            <a:pPr algn="ctr">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03.Kết quả thực nghiệm</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3" name="Group 3"/>
          <p:cNvGrpSpPr/>
          <p:nvPr/>
        </p:nvGrpSpPr>
        <p:grpSpPr>
          <a:xfrm rot="0">
            <a:off x="368215" y="1735887"/>
            <a:ext cx="17343133" cy="7530727"/>
            <a:chOff x="0" y="0"/>
            <a:chExt cx="4567739" cy="1983401"/>
          </a:xfrm>
        </p:grpSpPr>
        <p:sp>
          <p:nvSpPr>
            <p:cNvPr id="4" name="Freeform 4"/>
            <p:cNvSpPr/>
            <p:nvPr/>
          </p:nvSpPr>
          <p:spPr>
            <a:xfrm>
              <a:off x="0" y="0"/>
              <a:ext cx="4567739" cy="1983401"/>
            </a:xfrm>
            <a:custGeom>
              <a:avLst/>
              <a:gdLst/>
              <a:ahLst/>
              <a:cxnLst/>
              <a:rect l="l" t="t" r="r" b="b"/>
              <a:pathLst>
                <a:path w="4567739" h="1983401">
                  <a:moveTo>
                    <a:pt x="28123" y="0"/>
                  </a:moveTo>
                  <a:lnTo>
                    <a:pt x="4539616" y="0"/>
                  </a:lnTo>
                  <a:cubicBezTo>
                    <a:pt x="4555148" y="0"/>
                    <a:pt x="4567739" y="12591"/>
                    <a:pt x="4567739" y="28123"/>
                  </a:cubicBezTo>
                  <a:lnTo>
                    <a:pt x="4567739" y="1955279"/>
                  </a:lnTo>
                  <a:cubicBezTo>
                    <a:pt x="4567739" y="1970810"/>
                    <a:pt x="4555148" y="1983401"/>
                    <a:pt x="4539616" y="1983401"/>
                  </a:cubicBezTo>
                  <a:lnTo>
                    <a:pt x="28123" y="1983401"/>
                  </a:lnTo>
                  <a:cubicBezTo>
                    <a:pt x="12591" y="1983401"/>
                    <a:pt x="0" y="1970810"/>
                    <a:pt x="0" y="1955279"/>
                  </a:cubicBezTo>
                  <a:lnTo>
                    <a:pt x="0" y="28123"/>
                  </a:lnTo>
                  <a:cubicBezTo>
                    <a:pt x="0" y="12591"/>
                    <a:pt x="12591" y="0"/>
                    <a:pt x="28123" y="0"/>
                  </a:cubicBezTo>
                  <a:close/>
                </a:path>
              </a:pathLst>
            </a:custGeom>
            <a:solidFill>
              <a:srgbClr val="D7F9FD"/>
            </a:solidFill>
          </p:spPr>
        </p:sp>
        <p:sp>
          <p:nvSpPr>
            <p:cNvPr id="5" name="TextBox 5"/>
            <p:cNvSpPr txBox="1"/>
            <p:nvPr/>
          </p:nvSpPr>
          <p:spPr>
            <a:xfrm>
              <a:off x="0" y="-66675"/>
              <a:ext cx="4567739" cy="2050076"/>
            </a:xfrm>
            <a:prstGeom prst="rect">
              <a:avLst/>
            </a:prstGeom>
          </p:spPr>
          <p:txBody>
            <a:bodyPr lIns="50800" tIns="50800" rIns="50800" bIns="50800" rtlCol="0" anchor="ctr"/>
            <a:lstStyle/>
            <a:p>
              <a:pPr algn="ctr">
                <a:lnSpc>
                  <a:spcPts val="2100"/>
                </a:lnSpc>
              </a:pPr>
            </a:p>
            <a:p>
              <a:pPr algn="ctr">
                <a:lnSpc>
                  <a:spcPts val="2100"/>
                </a:lnSpc>
              </a:pPr>
            </a:p>
          </p:txBody>
        </p:sp>
      </p:grpSp>
      <p:sp>
        <p:nvSpPr>
          <p:cNvPr id="6" name="Freeform 6"/>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12</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Freeform 8"/>
          <p:cNvSpPr/>
          <p:nvPr/>
        </p:nvSpPr>
        <p:spPr>
          <a:xfrm>
            <a:off x="570737" y="3515333"/>
            <a:ext cx="8132000" cy="3971836"/>
          </a:xfrm>
          <a:custGeom>
            <a:avLst/>
            <a:gdLst/>
            <a:ahLst/>
            <a:cxnLst/>
            <a:rect l="l" t="t" r="r" b="b"/>
            <a:pathLst>
              <a:path w="8132000" h="3971836">
                <a:moveTo>
                  <a:pt x="0" y="0"/>
                </a:moveTo>
                <a:lnTo>
                  <a:pt x="8131999" y="0"/>
                </a:lnTo>
                <a:lnTo>
                  <a:pt x="8131999" y="3971836"/>
                </a:lnTo>
                <a:lnTo>
                  <a:pt x="0" y="3971836"/>
                </a:lnTo>
                <a:lnTo>
                  <a:pt x="0" y="0"/>
                </a:lnTo>
                <a:close/>
              </a:path>
            </a:pathLst>
          </a:custGeom>
          <a:blipFill>
            <a:blip r:embed="rId3"/>
            <a:stretch>
              <a:fillRect t="-673" r="-4043" b="-673"/>
            </a:stretch>
          </a:blipFill>
        </p:spPr>
      </p:sp>
      <p:sp>
        <p:nvSpPr>
          <p:cNvPr id="9" name="Freeform 9"/>
          <p:cNvSpPr/>
          <p:nvPr/>
        </p:nvSpPr>
        <p:spPr>
          <a:xfrm>
            <a:off x="9144000" y="3515333"/>
            <a:ext cx="8281860" cy="3971836"/>
          </a:xfrm>
          <a:custGeom>
            <a:avLst/>
            <a:gdLst/>
            <a:ahLst/>
            <a:cxnLst/>
            <a:rect l="l" t="t" r="r" b="b"/>
            <a:pathLst>
              <a:path w="8281860" h="3971836">
                <a:moveTo>
                  <a:pt x="0" y="0"/>
                </a:moveTo>
                <a:lnTo>
                  <a:pt x="8281860" y="0"/>
                </a:lnTo>
                <a:lnTo>
                  <a:pt x="8281860" y="3971836"/>
                </a:lnTo>
                <a:lnTo>
                  <a:pt x="0" y="3971836"/>
                </a:lnTo>
                <a:lnTo>
                  <a:pt x="0" y="0"/>
                </a:lnTo>
                <a:close/>
              </a:path>
            </a:pathLst>
          </a:custGeom>
          <a:blipFill>
            <a:blip r:embed="rId4"/>
            <a:stretch>
              <a:fillRect t="-608" r="-4705" b="-608"/>
            </a:stretch>
          </a:blipFill>
        </p:spPr>
      </p:sp>
      <p:sp>
        <p:nvSpPr>
          <p:cNvPr id="10" name="TextBox 10"/>
          <p:cNvSpPr txBox="1"/>
          <p:nvPr/>
        </p:nvSpPr>
        <p:spPr>
          <a:xfrm>
            <a:off x="1101274" y="7738369"/>
            <a:ext cx="7512188"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Giao diện web hiển thị</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1" name="Group 11"/>
          <p:cNvGrpSpPr/>
          <p:nvPr/>
        </p:nvGrpSpPr>
        <p:grpSpPr>
          <a:xfrm rot="0">
            <a:off x="-495813" y="1466850"/>
            <a:ext cx="6869066" cy="1238254"/>
            <a:chOff x="0" y="0"/>
            <a:chExt cx="9158755" cy="1651005"/>
          </a:xfrm>
        </p:grpSpPr>
        <p:grpSp>
          <p:nvGrpSpPr>
            <p:cNvPr id="12" name="Group 12"/>
            <p:cNvGrpSpPr/>
            <p:nvPr/>
          </p:nvGrpSpPr>
          <p:grpSpPr>
            <a:xfrm rot="-10800000">
              <a:off x="0" y="0"/>
              <a:ext cx="9158755" cy="1651005"/>
              <a:chOff x="0" y="0"/>
              <a:chExt cx="29801088" cy="5372100"/>
            </a:xfrm>
          </p:grpSpPr>
          <p:sp>
            <p:nvSpPr>
              <p:cNvPr id="13" name="Freeform 13"/>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14" name="TextBox 14"/>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Giao diện web</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5" name="TextBox 15"/>
          <p:cNvSpPr txBox="1"/>
          <p:nvPr/>
        </p:nvSpPr>
        <p:spPr>
          <a:xfrm>
            <a:off x="9622508" y="7738369"/>
            <a:ext cx="7512188"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Giao diện web cài đặt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ppt_x</p:attrName>
                                        </p:attrNameLst>
                                      </p:cBhvr>
                                      <p:tavLst>
                                        <p:tav tm="0">
                                          <p:val>
                                            <p:strVal val="#ppt_x-.2"/>
                                          </p:val>
                                        </p:tav>
                                        <p:tav tm="100000">
                                          <p:val>
                                            <p:strVal val="#ppt_x"/>
                                          </p:val>
                                        </p:tav>
                                      </p:tavLst>
                                    </p:anim>
                                    <p:anim calcmode="lin" valueType="num">
                                      <p:cBhvr>
                                        <p:cTn id="1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ppt_x</p:attrName>
                                        </p:attrNameLst>
                                      </p:cBhvr>
                                      <p:tavLst>
                                        <p:tav tm="0">
                                          <p:val>
                                            <p:strVal val="#ppt_x-.2"/>
                                          </p:val>
                                        </p:tav>
                                        <p:tav tm="100000">
                                          <p:val>
                                            <p:strVal val="#ppt_x"/>
                                          </p:val>
                                        </p:tav>
                                      </p:tavLst>
                                    </p:anim>
                                    <p:anim calcmode="lin" valueType="num">
                                      <p:cBhvr>
                                        <p:cTn id="2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ppt_x</p:attrName>
                                        </p:attrNameLst>
                                      </p:cBhvr>
                                      <p:tavLst>
                                        <p:tav tm="0">
                                          <p:val>
                                            <p:strVal val="#ppt_x-.2"/>
                                          </p:val>
                                        </p:tav>
                                        <p:tav tm="100000">
                                          <p:val>
                                            <p:strVal val="#ppt_x"/>
                                          </p:val>
                                        </p:tav>
                                      </p:tavLst>
                                    </p:anim>
                                    <p:anim calcmode="lin" valueType="num">
                                      <p:cBhvr>
                                        <p:cTn id="41"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0737" y="476250"/>
            <a:ext cx="8573263" cy="990600"/>
          </a:xfrm>
          <a:prstGeom prst="rect">
            <a:avLst/>
          </a:prstGeom>
        </p:spPr>
        <p:txBody>
          <a:bodyPr lIns="0" tIns="0" rIns="0" bIns="0" rtlCol="0" anchor="t">
            <a:spAutoFit/>
          </a:bodyPr>
          <a:lstStyle/>
          <a:p>
            <a:pPr algn="ctr">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03.Kết quả thực nghiệm</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3" name="Group 3"/>
          <p:cNvGrpSpPr/>
          <p:nvPr/>
        </p:nvGrpSpPr>
        <p:grpSpPr>
          <a:xfrm rot="0">
            <a:off x="368215" y="1735887"/>
            <a:ext cx="17343133" cy="7530727"/>
            <a:chOff x="0" y="0"/>
            <a:chExt cx="4567739" cy="1983401"/>
          </a:xfrm>
        </p:grpSpPr>
        <p:sp>
          <p:nvSpPr>
            <p:cNvPr id="4" name="Freeform 4"/>
            <p:cNvSpPr/>
            <p:nvPr/>
          </p:nvSpPr>
          <p:spPr>
            <a:xfrm>
              <a:off x="0" y="0"/>
              <a:ext cx="4567739" cy="1983401"/>
            </a:xfrm>
            <a:custGeom>
              <a:avLst/>
              <a:gdLst/>
              <a:ahLst/>
              <a:cxnLst/>
              <a:rect l="l" t="t" r="r" b="b"/>
              <a:pathLst>
                <a:path w="4567739" h="1983401">
                  <a:moveTo>
                    <a:pt x="28123" y="0"/>
                  </a:moveTo>
                  <a:lnTo>
                    <a:pt x="4539616" y="0"/>
                  </a:lnTo>
                  <a:cubicBezTo>
                    <a:pt x="4555148" y="0"/>
                    <a:pt x="4567739" y="12591"/>
                    <a:pt x="4567739" y="28123"/>
                  </a:cubicBezTo>
                  <a:lnTo>
                    <a:pt x="4567739" y="1955279"/>
                  </a:lnTo>
                  <a:cubicBezTo>
                    <a:pt x="4567739" y="1970810"/>
                    <a:pt x="4555148" y="1983401"/>
                    <a:pt x="4539616" y="1983401"/>
                  </a:cubicBezTo>
                  <a:lnTo>
                    <a:pt x="28123" y="1983401"/>
                  </a:lnTo>
                  <a:cubicBezTo>
                    <a:pt x="12591" y="1983401"/>
                    <a:pt x="0" y="1970810"/>
                    <a:pt x="0" y="1955279"/>
                  </a:cubicBezTo>
                  <a:lnTo>
                    <a:pt x="0" y="28123"/>
                  </a:lnTo>
                  <a:cubicBezTo>
                    <a:pt x="0" y="12591"/>
                    <a:pt x="12591" y="0"/>
                    <a:pt x="28123" y="0"/>
                  </a:cubicBezTo>
                  <a:close/>
                </a:path>
              </a:pathLst>
            </a:custGeom>
            <a:solidFill>
              <a:srgbClr val="D7F9FD"/>
            </a:solidFill>
          </p:spPr>
        </p:sp>
        <p:sp>
          <p:nvSpPr>
            <p:cNvPr id="5" name="TextBox 5"/>
            <p:cNvSpPr txBox="1"/>
            <p:nvPr/>
          </p:nvSpPr>
          <p:spPr>
            <a:xfrm>
              <a:off x="0" y="-66675"/>
              <a:ext cx="4567739" cy="2050076"/>
            </a:xfrm>
            <a:prstGeom prst="rect">
              <a:avLst/>
            </a:prstGeom>
          </p:spPr>
          <p:txBody>
            <a:bodyPr lIns="50800" tIns="50800" rIns="50800" bIns="50800" rtlCol="0" anchor="ctr"/>
            <a:lstStyle/>
            <a:p>
              <a:pPr algn="ctr">
                <a:lnSpc>
                  <a:spcPts val="2100"/>
                </a:lnSpc>
              </a:pPr>
            </a:p>
            <a:p>
              <a:pPr algn="ctr">
                <a:lnSpc>
                  <a:spcPts val="2100"/>
                </a:lnSpc>
              </a:pPr>
            </a:p>
          </p:txBody>
        </p:sp>
      </p:grpSp>
      <p:sp>
        <p:nvSpPr>
          <p:cNvPr id="6" name="Freeform 6"/>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13</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1163576" y="8529176"/>
            <a:ext cx="7512188"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Kết</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quả hiển thị trên màn hình TFT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TextBox 9"/>
          <p:cNvSpPr txBox="1"/>
          <p:nvPr/>
        </p:nvSpPr>
        <p:spPr>
          <a:xfrm>
            <a:off x="9684810" y="8529176"/>
            <a:ext cx="7512188"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Mô</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hình đóng gói hoàn chỉnh</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Freeform 10"/>
          <p:cNvSpPr/>
          <p:nvPr/>
        </p:nvSpPr>
        <p:spPr>
          <a:xfrm>
            <a:off x="9102084" y="2968854"/>
            <a:ext cx="7931313" cy="5492307"/>
          </a:xfrm>
          <a:custGeom>
            <a:avLst/>
            <a:gdLst/>
            <a:ahLst/>
            <a:cxnLst/>
            <a:rect l="l" t="t" r="r" b="b"/>
            <a:pathLst>
              <a:path w="7931313" h="5492307">
                <a:moveTo>
                  <a:pt x="0" y="0"/>
                </a:moveTo>
                <a:lnTo>
                  <a:pt x="7931313" y="0"/>
                </a:lnTo>
                <a:lnTo>
                  <a:pt x="7931313" y="5492307"/>
                </a:lnTo>
                <a:lnTo>
                  <a:pt x="0" y="5492307"/>
                </a:lnTo>
                <a:lnTo>
                  <a:pt x="0" y="0"/>
                </a:lnTo>
                <a:close/>
              </a:path>
            </a:pathLst>
          </a:custGeom>
          <a:blipFill>
            <a:blip r:embed="rId3"/>
            <a:stretch>
              <a:fillRect t="-2681" b="-2681"/>
            </a:stretch>
          </a:blipFill>
        </p:spPr>
      </p:sp>
      <p:grpSp>
        <p:nvGrpSpPr>
          <p:cNvPr id="11" name="Group 11"/>
          <p:cNvGrpSpPr/>
          <p:nvPr/>
        </p:nvGrpSpPr>
        <p:grpSpPr>
          <a:xfrm rot="0">
            <a:off x="-495813" y="1466850"/>
            <a:ext cx="6869066" cy="1238254"/>
            <a:chOff x="0" y="0"/>
            <a:chExt cx="9158755" cy="1651005"/>
          </a:xfrm>
        </p:grpSpPr>
        <p:grpSp>
          <p:nvGrpSpPr>
            <p:cNvPr id="12" name="Group 12"/>
            <p:cNvGrpSpPr/>
            <p:nvPr/>
          </p:nvGrpSpPr>
          <p:grpSpPr>
            <a:xfrm rot="-10800000">
              <a:off x="0" y="0"/>
              <a:ext cx="9158755" cy="1651005"/>
              <a:chOff x="0" y="0"/>
              <a:chExt cx="29801088" cy="5372100"/>
            </a:xfrm>
          </p:grpSpPr>
          <p:sp>
            <p:nvSpPr>
              <p:cNvPr id="13" name="Freeform 13"/>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14" name="TextBox 14"/>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Mô hình thực tế</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5" name="Freeform 15"/>
          <p:cNvSpPr/>
          <p:nvPr/>
        </p:nvSpPr>
        <p:spPr>
          <a:xfrm>
            <a:off x="753922" y="2968854"/>
            <a:ext cx="7921842" cy="5417373"/>
          </a:xfrm>
          <a:custGeom>
            <a:avLst/>
            <a:gdLst/>
            <a:ahLst/>
            <a:cxnLst/>
            <a:rect l="l" t="t" r="r" b="b"/>
            <a:pathLst>
              <a:path w="7921842" h="5417373">
                <a:moveTo>
                  <a:pt x="0" y="0"/>
                </a:moveTo>
                <a:lnTo>
                  <a:pt x="7921842" y="0"/>
                </a:lnTo>
                <a:lnTo>
                  <a:pt x="7921842" y="5417373"/>
                </a:lnTo>
                <a:lnTo>
                  <a:pt x="0" y="5417373"/>
                </a:lnTo>
                <a:lnTo>
                  <a:pt x="0" y="0"/>
                </a:lnTo>
                <a:close/>
              </a:path>
            </a:pathLst>
          </a:custGeom>
          <a:blipFill>
            <a:blip r:embed="rId4"/>
            <a:stretch>
              <a:fillRect l="-66991" t="-48569" r="-22518" b="-59271"/>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ppt_x</p:attrName>
                                        </p:attrNameLst>
                                      </p:cBhvr>
                                      <p:tavLst>
                                        <p:tav tm="0">
                                          <p:val>
                                            <p:strVal val="#ppt_x-.2"/>
                                          </p:val>
                                        </p:tav>
                                        <p:tav tm="100000">
                                          <p:val>
                                            <p:strVal val="#ppt_x"/>
                                          </p:val>
                                        </p:tav>
                                      </p:tavLst>
                                    </p:anim>
                                    <p:anim calcmode="lin" valueType="num">
                                      <p:cBhvr>
                                        <p:cTn id="1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ppt_x</p:attrName>
                                        </p:attrNameLst>
                                      </p:cBhvr>
                                      <p:tavLst>
                                        <p:tav tm="0">
                                          <p:val>
                                            <p:strVal val="#ppt_x-.2"/>
                                          </p:val>
                                        </p:tav>
                                        <p:tav tm="100000">
                                          <p:val>
                                            <p:strVal val="#ppt_x"/>
                                          </p:val>
                                        </p:tav>
                                      </p:tavLst>
                                    </p:anim>
                                    <p:anim calcmode="lin" valueType="num">
                                      <p:cBhvr>
                                        <p:cTn id="22"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ppt_x</p:attrName>
                                        </p:attrNameLst>
                                      </p:cBhvr>
                                      <p:tavLst>
                                        <p:tav tm="0">
                                          <p:val>
                                            <p:strVal val="#ppt_x-.2"/>
                                          </p:val>
                                        </p:tav>
                                        <p:tav tm="100000">
                                          <p:val>
                                            <p:strVal val="#ppt_x"/>
                                          </p:val>
                                        </p:tav>
                                      </p:tavLst>
                                    </p:anim>
                                    <p:anim calcmode="lin" valueType="num">
                                      <p:cBhvr>
                                        <p:cTn id="3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36" dur="1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76250"/>
            <a:ext cx="13277373" cy="990600"/>
          </a:xfrm>
          <a:prstGeom prst="rect">
            <a:avLst/>
          </a:prstGeom>
        </p:spPr>
        <p:txBody>
          <a:bodyPr lIns="0" tIns="0" rIns="0" bIns="0" rtlCol="0" anchor="t">
            <a:spAutoFit/>
          </a:bodyPr>
          <a:lstStyle/>
          <a:p>
            <a:pPr algn="l">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04.Đánh giá và</a:t>
            </a: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 hướng phát triển</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3" name="Group 3"/>
          <p:cNvGrpSpPr/>
          <p:nvPr/>
        </p:nvGrpSpPr>
        <p:grpSpPr>
          <a:xfrm rot="5400000">
            <a:off x="15172615" y="4178185"/>
            <a:ext cx="7132841" cy="6579925"/>
            <a:chOff x="0" y="0"/>
            <a:chExt cx="4443539" cy="4099089"/>
          </a:xfrm>
        </p:grpSpPr>
        <p:sp>
          <p:nvSpPr>
            <p:cNvPr id="4" name="Freeform 4"/>
            <p:cNvSpPr/>
            <p:nvPr/>
          </p:nvSpPr>
          <p:spPr>
            <a:xfrm>
              <a:off x="0" y="0"/>
              <a:ext cx="4443538" cy="4099089"/>
            </a:xfrm>
            <a:custGeom>
              <a:avLst/>
              <a:gdLst/>
              <a:ahLst/>
              <a:cxnLst/>
              <a:rect l="l" t="t" r="r" b="b"/>
              <a:pathLst>
                <a:path w="4443538" h="4099089">
                  <a:moveTo>
                    <a:pt x="4443538" y="4099089"/>
                  </a:moveTo>
                  <a:lnTo>
                    <a:pt x="1124331" y="4099089"/>
                  </a:lnTo>
                  <a:cubicBezTo>
                    <a:pt x="503428" y="4099089"/>
                    <a:pt x="0" y="3595661"/>
                    <a:pt x="0" y="2974758"/>
                  </a:cubicBezTo>
                  <a:lnTo>
                    <a:pt x="0" y="0"/>
                  </a:lnTo>
                  <a:lnTo>
                    <a:pt x="3319207" y="0"/>
                  </a:lnTo>
                  <a:cubicBezTo>
                    <a:pt x="3940237" y="0"/>
                    <a:pt x="4443538" y="503428"/>
                    <a:pt x="4443538" y="1124331"/>
                  </a:cubicBezTo>
                  <a:lnTo>
                    <a:pt x="4443538" y="4099089"/>
                  </a:lnTo>
                  <a:close/>
                </a:path>
              </a:pathLst>
            </a:custGeom>
            <a:solidFill>
              <a:srgbClr val="072E9F"/>
            </a:solidFill>
          </p:spPr>
        </p:sp>
      </p:grpSp>
      <p:sp>
        <p:nvSpPr>
          <p:cNvPr id="5" name="Freeform 5"/>
          <p:cNvSpPr/>
          <p:nvPr/>
        </p:nvSpPr>
        <p:spPr>
          <a:xfrm rot="-5400000">
            <a:off x="15581757" y="6283875"/>
            <a:ext cx="5699641" cy="5699641"/>
          </a:xfrm>
          <a:custGeom>
            <a:avLst/>
            <a:gdLst/>
            <a:ahLst/>
            <a:cxnLst/>
            <a:rect l="l" t="t" r="r" b="b"/>
            <a:pathLst>
              <a:path w="5699641" h="5699641">
                <a:moveTo>
                  <a:pt x="0" y="0"/>
                </a:moveTo>
                <a:lnTo>
                  <a:pt x="5699641" y="0"/>
                </a:lnTo>
                <a:lnTo>
                  <a:pt x="5699641" y="5699641"/>
                </a:lnTo>
                <a:lnTo>
                  <a:pt x="0" y="56996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5400000">
            <a:off x="16221374" y="-639617"/>
            <a:ext cx="3642810" cy="4922044"/>
            <a:chOff x="0" y="0"/>
            <a:chExt cx="647480" cy="874853"/>
          </a:xfrm>
        </p:grpSpPr>
        <p:sp>
          <p:nvSpPr>
            <p:cNvPr id="7" name="Freeform 7"/>
            <p:cNvSpPr/>
            <p:nvPr/>
          </p:nvSpPr>
          <p:spPr>
            <a:xfrm>
              <a:off x="0" y="0"/>
              <a:ext cx="647480" cy="874853"/>
            </a:xfrm>
            <a:custGeom>
              <a:avLst/>
              <a:gdLst/>
              <a:ahLst/>
              <a:cxnLst/>
              <a:rect l="l" t="t" r="r" b="b"/>
              <a:pathLst>
                <a:path w="647480" h="874853">
                  <a:moveTo>
                    <a:pt x="215943" y="19070"/>
                  </a:moveTo>
                  <a:cubicBezTo>
                    <a:pt x="249031" y="7556"/>
                    <a:pt x="286876" y="0"/>
                    <a:pt x="323914" y="0"/>
                  </a:cubicBezTo>
                  <a:cubicBezTo>
                    <a:pt x="360954" y="0"/>
                    <a:pt x="396595" y="6476"/>
                    <a:pt x="429440" y="17990"/>
                  </a:cubicBezTo>
                  <a:cubicBezTo>
                    <a:pt x="430139" y="18350"/>
                    <a:pt x="430838" y="18350"/>
                    <a:pt x="431536" y="18710"/>
                  </a:cubicBezTo>
                  <a:cubicBezTo>
                    <a:pt x="554883" y="64765"/>
                    <a:pt x="645733" y="186379"/>
                    <a:pt x="647480" y="329880"/>
                  </a:cubicBezTo>
                  <a:lnTo>
                    <a:pt x="647480" y="874853"/>
                  </a:lnTo>
                  <a:lnTo>
                    <a:pt x="0" y="874853"/>
                  </a:lnTo>
                  <a:lnTo>
                    <a:pt x="0" y="330285"/>
                  </a:lnTo>
                  <a:cubicBezTo>
                    <a:pt x="1747" y="185660"/>
                    <a:pt x="91199" y="64045"/>
                    <a:pt x="215943" y="19070"/>
                  </a:cubicBezTo>
                  <a:close/>
                </a:path>
              </a:pathLst>
            </a:custGeom>
            <a:solidFill>
              <a:srgbClr val="F4F4F4"/>
            </a:solidFill>
          </p:spPr>
        </p:sp>
        <p:sp>
          <p:nvSpPr>
            <p:cNvPr id="8" name="TextBox 8"/>
            <p:cNvSpPr txBox="1"/>
            <p:nvPr/>
          </p:nvSpPr>
          <p:spPr>
            <a:xfrm>
              <a:off x="0" y="98425"/>
              <a:ext cx="647480" cy="776428"/>
            </a:xfrm>
            <a:prstGeom prst="rect">
              <a:avLst/>
            </a:prstGeom>
          </p:spPr>
          <p:txBody>
            <a:bodyPr lIns="50800" tIns="50800" rIns="50800" bIns="50800" rtlCol="0" anchor="ctr"/>
            <a:lstStyle/>
            <a:p>
              <a:pPr algn="ctr">
                <a:lnSpc>
                  <a:spcPts val="2100"/>
                </a:lnSpc>
              </a:pPr>
            </a:p>
          </p:txBody>
        </p:sp>
      </p:grpSp>
      <p:sp>
        <p:nvSpPr>
          <p:cNvPr id="9" name="Freeform 9"/>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14</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028700" y="3562972"/>
            <a:ext cx="13745648" cy="5118234"/>
          </a:xfrm>
          <a:prstGeom prst="rect">
            <a:avLst/>
          </a:prstGeom>
        </p:spPr>
        <p:txBody>
          <a:bodyPr lIns="0" tIns="0" rIns="0" bIns="0" rtlCol="0" anchor="t">
            <a:spAutoFit/>
          </a:bodyPr>
          <a:lstStyle/>
          <a:p>
            <a:pPr marL="690245" lvl="1" indent="-345440" algn="l">
              <a:lnSpc>
                <a:spcPts val="6810"/>
              </a:lnSpc>
              <a:buFont typeface="Arial" panose="020B0604020202020204"/>
              <a:buChar char="•"/>
            </a:pPr>
            <a:r>
              <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rPr>
              <a:t>Hệ thống hoạt động ổn định, chính xác, có thể đo và hiển thị khí gas, nhiệt độ, độ ẩm theo thời gian thực.</a:t>
            </a:r>
            <a:endPar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245" lvl="1" indent="-345440" algn="l">
              <a:lnSpc>
                <a:spcPts val="6810"/>
              </a:lnSpc>
              <a:buFont typeface="Arial" panose="020B0604020202020204"/>
              <a:buChar char="•"/>
            </a:pPr>
            <a:r>
              <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rPr>
              <a:t>Cảnh báo nhanh khi vượt ngưỡng bằng còi, quạt, và servo cửa.</a:t>
            </a:r>
            <a:endPar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245" lvl="1" indent="-345440" algn="l">
              <a:lnSpc>
                <a:spcPts val="6810"/>
              </a:lnSpc>
              <a:buFont typeface="Arial" panose="020B0604020202020204"/>
              <a:buChar char="•"/>
            </a:pPr>
            <a:r>
              <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rPr>
              <a:t>Giao diện Web Dashboard thân thiện, dễ sử dụng, hỗ trợ điều khiển từ xa qua Firebase.</a:t>
            </a:r>
            <a:endPar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245" lvl="1" indent="-345440" algn="l">
              <a:lnSpc>
                <a:spcPts val="6810"/>
              </a:lnSpc>
              <a:buFont typeface="Arial" panose="020B0604020202020204"/>
              <a:buChar char="•"/>
            </a:pPr>
            <a:r>
              <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rPr>
              <a:t>Mô hình hoàn chỉnh, dễ lắp đặt và mở rộng.</a:t>
            </a:r>
            <a:endParaRPr lang="en-US" sz="31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2" name="Group 12"/>
          <p:cNvGrpSpPr/>
          <p:nvPr/>
        </p:nvGrpSpPr>
        <p:grpSpPr>
          <a:xfrm rot="0">
            <a:off x="-495813" y="1466850"/>
            <a:ext cx="6869066" cy="1238254"/>
            <a:chOff x="0" y="0"/>
            <a:chExt cx="9158755" cy="1651005"/>
          </a:xfrm>
        </p:grpSpPr>
        <p:grpSp>
          <p:nvGrpSpPr>
            <p:cNvPr id="13" name="Group 13"/>
            <p:cNvGrpSpPr/>
            <p:nvPr/>
          </p:nvGrpSpPr>
          <p:grpSpPr>
            <a:xfrm rot="-10800000">
              <a:off x="0" y="0"/>
              <a:ext cx="9158755" cy="1651005"/>
              <a:chOff x="0" y="0"/>
              <a:chExt cx="29801088" cy="5372100"/>
            </a:xfrm>
          </p:grpSpPr>
          <p:sp>
            <p:nvSpPr>
              <p:cNvPr id="14" name="Freeform 14"/>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15" name="TextBox 15"/>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Đánh giá</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6" name="Freeform 16"/>
          <p:cNvSpPr/>
          <p:nvPr/>
        </p:nvSpPr>
        <p:spPr>
          <a:xfrm>
            <a:off x="1028700" y="2961051"/>
            <a:ext cx="2649101" cy="698399"/>
          </a:xfrm>
          <a:custGeom>
            <a:avLst/>
            <a:gdLst/>
            <a:ahLst/>
            <a:cxnLst/>
            <a:rect l="l" t="t" r="r" b="b"/>
            <a:pathLst>
              <a:path w="2649101" h="698399">
                <a:moveTo>
                  <a:pt x="0" y="0"/>
                </a:moveTo>
                <a:lnTo>
                  <a:pt x="2649101" y="0"/>
                </a:lnTo>
                <a:lnTo>
                  <a:pt x="2649101" y="698399"/>
                </a:lnTo>
                <a:lnTo>
                  <a:pt x="0" y="698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028700" y="3032756"/>
            <a:ext cx="2649101" cy="516890"/>
          </a:xfrm>
          <a:prstGeom prst="rect">
            <a:avLst/>
          </a:prstGeom>
        </p:spPr>
        <p:txBody>
          <a:bodyPr lIns="0" tIns="0" rIns="0" bIns="0" rtlCol="0" anchor="t">
            <a:spAutoFit/>
          </a:bodyPr>
          <a:lstStyle/>
          <a:p>
            <a:pPr algn="ctr">
              <a:lnSpc>
                <a:spcPts val="352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+Chức năng:</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ppt_x</p:attrName>
                                        </p:attrNameLst>
                                      </p:cBhvr>
                                      <p:tavLst>
                                        <p:tav tm="0">
                                          <p:val>
                                            <p:strVal val="#ppt_x-.2"/>
                                          </p:val>
                                        </p:tav>
                                        <p:tav tm="100000">
                                          <p:val>
                                            <p:strVal val="#ppt_x"/>
                                          </p:val>
                                        </p:tav>
                                      </p:tavLst>
                                    </p:anim>
                                    <p:anim calcmode="lin" valueType="num">
                                      <p:cBhvr>
                                        <p:cTn id="15"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ppt_x</p:attrName>
                                        </p:attrNameLst>
                                      </p:cBhvr>
                                      <p:tavLst>
                                        <p:tav tm="0">
                                          <p:val>
                                            <p:strVal val="#ppt_x-.2"/>
                                          </p:val>
                                        </p:tav>
                                        <p:tav tm="100000">
                                          <p:val>
                                            <p:strVal val="#ppt_x"/>
                                          </p:val>
                                        </p:tav>
                                      </p:tavLst>
                                    </p:anim>
                                    <p:anim calcmode="lin" valueType="num">
                                      <p:cBhvr>
                                        <p:cTn id="22"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sp>
        <p:nvSpPr>
          <p:cNvPr id="2" name="Freeform 2"/>
          <p:cNvSpPr/>
          <p:nvPr/>
        </p:nvSpPr>
        <p:spPr>
          <a:xfrm>
            <a:off x="13364408" y="4757749"/>
            <a:ext cx="7161538" cy="7161538"/>
          </a:xfrm>
          <a:custGeom>
            <a:avLst/>
            <a:gdLst/>
            <a:ahLst/>
            <a:cxnLst/>
            <a:rect l="l" t="t" r="r" b="b"/>
            <a:pathLst>
              <a:path w="7161538" h="7161538">
                <a:moveTo>
                  <a:pt x="0" y="0"/>
                </a:moveTo>
                <a:lnTo>
                  <a:pt x="7161538" y="0"/>
                </a:lnTo>
                <a:lnTo>
                  <a:pt x="7161538" y="7161538"/>
                </a:lnTo>
                <a:lnTo>
                  <a:pt x="0" y="71615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028569" y="-713383"/>
            <a:ext cx="8461463" cy="6037105"/>
            <a:chOff x="0" y="0"/>
            <a:chExt cx="5745186" cy="4099089"/>
          </a:xfrm>
        </p:grpSpPr>
        <p:sp>
          <p:nvSpPr>
            <p:cNvPr id="4" name="Freeform 4"/>
            <p:cNvSpPr/>
            <p:nvPr/>
          </p:nvSpPr>
          <p:spPr>
            <a:xfrm>
              <a:off x="0" y="0"/>
              <a:ext cx="5745186" cy="4099089"/>
            </a:xfrm>
            <a:custGeom>
              <a:avLst/>
              <a:gdLst/>
              <a:ahLst/>
              <a:cxnLst/>
              <a:rect l="l" t="t" r="r" b="b"/>
              <a:pathLst>
                <a:path w="5745186" h="4099089">
                  <a:moveTo>
                    <a:pt x="5745186" y="4099089"/>
                  </a:moveTo>
                  <a:lnTo>
                    <a:pt x="1124331" y="4099089"/>
                  </a:lnTo>
                  <a:cubicBezTo>
                    <a:pt x="503428" y="4099089"/>
                    <a:pt x="0" y="3595661"/>
                    <a:pt x="0" y="2974758"/>
                  </a:cubicBezTo>
                  <a:lnTo>
                    <a:pt x="0" y="0"/>
                  </a:lnTo>
                  <a:lnTo>
                    <a:pt x="4620855" y="0"/>
                  </a:lnTo>
                  <a:cubicBezTo>
                    <a:pt x="5241885" y="0"/>
                    <a:pt x="5745186" y="503428"/>
                    <a:pt x="5745186" y="1124331"/>
                  </a:cubicBezTo>
                  <a:lnTo>
                    <a:pt x="5745186" y="4099089"/>
                  </a:lnTo>
                  <a:close/>
                </a:path>
              </a:pathLst>
            </a:custGeom>
            <a:solidFill>
              <a:srgbClr val="072E9F"/>
            </a:solidFill>
          </p:spPr>
        </p:sp>
      </p:grpSp>
      <p:grpSp>
        <p:nvGrpSpPr>
          <p:cNvPr id="5" name="Group 5"/>
          <p:cNvGrpSpPr/>
          <p:nvPr/>
        </p:nvGrpSpPr>
        <p:grpSpPr>
          <a:xfrm rot="0">
            <a:off x="-495813" y="1466850"/>
            <a:ext cx="6869066" cy="1238254"/>
            <a:chOff x="0" y="0"/>
            <a:chExt cx="9158755" cy="1651005"/>
          </a:xfrm>
        </p:grpSpPr>
        <p:grpSp>
          <p:nvGrpSpPr>
            <p:cNvPr id="6" name="Group 6"/>
            <p:cNvGrpSpPr/>
            <p:nvPr/>
          </p:nvGrpSpPr>
          <p:grpSpPr>
            <a:xfrm rot="-10800000">
              <a:off x="0" y="0"/>
              <a:ext cx="9158755" cy="1651005"/>
              <a:chOff x="0" y="0"/>
              <a:chExt cx="29801088" cy="5372100"/>
            </a:xfrm>
          </p:grpSpPr>
          <p:sp>
            <p:nvSpPr>
              <p:cNvPr id="7" name="Freeform 7"/>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8" name="TextBox 8"/>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Đánh giá</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9" name="Freeform 9"/>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15</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575922" y="3694430"/>
            <a:ext cx="11594663" cy="3310890"/>
          </a:xfrm>
          <a:prstGeom prst="rect">
            <a:avLst/>
          </a:prstGeom>
        </p:spPr>
        <p:txBody>
          <a:bodyPr lIns="0" tIns="0" rIns="0" bIns="0" rtlCol="0" anchor="t">
            <a:spAutoFit/>
          </a:bodyPr>
          <a:lstStyle/>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Giám sát thời gian thực, hiển thị dữ liệu trực quan.</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Cảnh báo kịp thời khi vượt ngưỡng an toàn.</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Hỗ trợ điều khiển từ xa qua Web Dashboard.</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Cho phép chuyển đổi chế độ Auto/Manual linh hoạt.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Tùy chỉnh ngưỡng cảnh báo dễ dàng bằng nút nhấn hoặc web.</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320"/>
              </a:lnSpc>
            </a:pPr>
          </a:p>
        </p:txBody>
      </p:sp>
      <p:sp>
        <p:nvSpPr>
          <p:cNvPr id="12" name="Freeform 12"/>
          <p:cNvSpPr/>
          <p:nvPr/>
        </p:nvSpPr>
        <p:spPr>
          <a:xfrm>
            <a:off x="1028700" y="2961051"/>
            <a:ext cx="2649101" cy="698399"/>
          </a:xfrm>
          <a:custGeom>
            <a:avLst/>
            <a:gdLst/>
            <a:ahLst/>
            <a:cxnLst/>
            <a:rect l="l" t="t" r="r" b="b"/>
            <a:pathLst>
              <a:path w="2649101" h="698399">
                <a:moveTo>
                  <a:pt x="0" y="0"/>
                </a:moveTo>
                <a:lnTo>
                  <a:pt x="2649101" y="0"/>
                </a:lnTo>
                <a:lnTo>
                  <a:pt x="2649101" y="698399"/>
                </a:lnTo>
                <a:lnTo>
                  <a:pt x="0" y="698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028700" y="3032756"/>
            <a:ext cx="2649101" cy="516890"/>
          </a:xfrm>
          <a:prstGeom prst="rect">
            <a:avLst/>
          </a:prstGeom>
        </p:spPr>
        <p:txBody>
          <a:bodyPr lIns="0" tIns="0" rIns="0" bIns="0" rtlCol="0" anchor="t">
            <a:spAutoFit/>
          </a:bodyPr>
          <a:lstStyle/>
          <a:p>
            <a:pPr algn="ctr">
              <a:lnSpc>
                <a:spcPts val="352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Ưu điểm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TextBox 14"/>
          <p:cNvSpPr txBox="1"/>
          <p:nvPr/>
        </p:nvSpPr>
        <p:spPr>
          <a:xfrm>
            <a:off x="575922" y="6942383"/>
            <a:ext cx="12745998" cy="2767965"/>
          </a:xfrm>
          <a:prstGeom prst="rect">
            <a:avLst/>
          </a:prstGeom>
        </p:spPr>
        <p:txBody>
          <a:bodyPr lIns="0" tIns="0" rIns="0" bIns="0" rtlCol="0" anchor="t">
            <a:spAutoFit/>
          </a:bodyPr>
          <a:lstStyle/>
          <a:p>
            <a:pPr algn="l">
              <a:lnSpc>
                <a:spcPts val="4320"/>
              </a:lnSpc>
            </a:p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Cảm biến MQ2 độ nhạy chưa cao, dễ bị ảnh hưởng bởi môi trường.</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Mô hình chỉ giám sát một khu vực – chưa hỗ trợ đa vùng.</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Giao diện Web chưa có chức năng đăng nhập/bảo mật.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32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Phụ thuộc kết nối Internet để điều khiển từ xa.</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Freeform 15"/>
          <p:cNvSpPr/>
          <p:nvPr/>
        </p:nvSpPr>
        <p:spPr>
          <a:xfrm>
            <a:off x="1028700" y="6656120"/>
            <a:ext cx="2649101" cy="698399"/>
          </a:xfrm>
          <a:custGeom>
            <a:avLst/>
            <a:gdLst/>
            <a:ahLst/>
            <a:cxnLst/>
            <a:rect l="l" t="t" r="r" b="b"/>
            <a:pathLst>
              <a:path w="2649101" h="698399">
                <a:moveTo>
                  <a:pt x="0" y="0"/>
                </a:moveTo>
                <a:lnTo>
                  <a:pt x="2649101" y="0"/>
                </a:lnTo>
                <a:lnTo>
                  <a:pt x="2649101" y="698400"/>
                </a:lnTo>
                <a:lnTo>
                  <a:pt x="0" y="698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028700" y="6727825"/>
            <a:ext cx="2649101" cy="516890"/>
          </a:xfrm>
          <a:prstGeom prst="rect">
            <a:avLst/>
          </a:prstGeom>
        </p:spPr>
        <p:txBody>
          <a:bodyPr lIns="0" tIns="0" rIns="0" bIns="0" rtlCol="0" anchor="t">
            <a:spAutoFit/>
          </a:bodyPr>
          <a:lstStyle/>
          <a:p>
            <a:pPr algn="ctr">
              <a:lnSpc>
                <a:spcPts val="352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Nhược điểm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ppt_x</p:attrName>
                                        </p:attrNameLst>
                                      </p:cBhvr>
                                      <p:tavLst>
                                        <p:tav tm="0">
                                          <p:val>
                                            <p:strVal val="#ppt_x-.2"/>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ppt_x</p:attrName>
                                        </p:attrNameLst>
                                      </p:cBhvr>
                                      <p:tavLst>
                                        <p:tav tm="0">
                                          <p:val>
                                            <p:strVal val="#ppt_x-.2"/>
                                          </p:val>
                                        </p:tav>
                                        <p:tav tm="100000">
                                          <p:val>
                                            <p:strVal val="#ppt_x"/>
                                          </p:val>
                                        </p:tav>
                                      </p:tavLst>
                                    </p:anim>
                                    <p:anim calcmode="lin" valueType="num">
                                      <p:cBhvr>
                                        <p:cTn id="2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ppt_x</p:attrName>
                                        </p:attrNameLst>
                                      </p:cBhvr>
                                      <p:tavLst>
                                        <p:tav tm="0">
                                          <p:val>
                                            <p:strVal val="#ppt_x-.2"/>
                                          </p:val>
                                        </p:tav>
                                        <p:tav tm="100000">
                                          <p:val>
                                            <p:strVal val="#ppt_x"/>
                                          </p:val>
                                        </p:tav>
                                      </p:tavLst>
                                    </p:anim>
                                    <p:anim calcmode="lin" valueType="num">
                                      <p:cBhvr>
                                        <p:cTn id="29"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ppt_x</p:attrName>
                                        </p:attrNameLst>
                                      </p:cBhvr>
                                      <p:tavLst>
                                        <p:tav tm="0">
                                          <p:val>
                                            <p:strVal val="#ppt_x-.2"/>
                                          </p:val>
                                        </p:tav>
                                        <p:tav tm="100000">
                                          <p:val>
                                            <p:strVal val="#ppt_x"/>
                                          </p:val>
                                        </p:tav>
                                      </p:tavLst>
                                    </p:anim>
                                    <p:anim calcmode="lin" valueType="num">
                                      <p:cBhvr>
                                        <p:cTn id="36"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1" grpId="0"/>
      <p:bldP spid="11" grpId="1"/>
      <p:bldP spid="16" grpId="0"/>
      <p:bldP spid="16" grpId="1"/>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95813" y="1466850"/>
            <a:ext cx="6869066" cy="1238254"/>
            <a:chOff x="0" y="0"/>
            <a:chExt cx="9158755" cy="1651005"/>
          </a:xfrm>
        </p:grpSpPr>
        <p:grpSp>
          <p:nvGrpSpPr>
            <p:cNvPr id="3" name="Group 3"/>
            <p:cNvGrpSpPr/>
            <p:nvPr/>
          </p:nvGrpSpPr>
          <p:grpSpPr>
            <a:xfrm rot="-10800000">
              <a:off x="0" y="0"/>
              <a:ext cx="9158755" cy="1651005"/>
              <a:chOff x="0" y="0"/>
              <a:chExt cx="29801088" cy="5372100"/>
            </a:xfrm>
          </p:grpSpPr>
          <p:sp>
            <p:nvSpPr>
              <p:cNvPr id="4" name="Freeform 4"/>
              <p:cNvSpPr/>
              <p:nvPr/>
            </p:nvSpPr>
            <p:spPr>
              <a:xfrm>
                <a:off x="0" y="0"/>
                <a:ext cx="29801086" cy="5372100"/>
              </a:xfrm>
              <a:custGeom>
                <a:avLst/>
                <a:gdLst/>
                <a:ahLst/>
                <a:cxnLst/>
                <a:rect l="l" t="t" r="r" b="b"/>
                <a:pathLst>
                  <a:path w="29801086" h="5372100">
                    <a:moveTo>
                      <a:pt x="28250418" y="0"/>
                    </a:moveTo>
                    <a:lnTo>
                      <a:pt x="1550670" y="0"/>
                    </a:lnTo>
                    <a:lnTo>
                      <a:pt x="0" y="2686050"/>
                    </a:lnTo>
                    <a:lnTo>
                      <a:pt x="1550670" y="5372100"/>
                    </a:lnTo>
                    <a:lnTo>
                      <a:pt x="28250418" y="5372100"/>
                    </a:lnTo>
                    <a:lnTo>
                      <a:pt x="29801086" y="2686050"/>
                    </a:lnTo>
                    <a:lnTo>
                      <a:pt x="28250418" y="0"/>
                    </a:lnTo>
                    <a:close/>
                  </a:path>
                </a:pathLst>
              </a:custGeom>
              <a:solidFill>
                <a:srgbClr val="1836B2"/>
              </a:solidFill>
            </p:spPr>
          </p:sp>
        </p:grpSp>
        <p:sp>
          <p:nvSpPr>
            <p:cNvPr id="5" name="TextBox 5"/>
            <p:cNvSpPr txBox="1"/>
            <p:nvPr/>
          </p:nvSpPr>
          <p:spPr>
            <a:xfrm>
              <a:off x="530529" y="469749"/>
              <a:ext cx="752144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Hướng phát triển</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6" name="TextBox 6"/>
          <p:cNvSpPr txBox="1"/>
          <p:nvPr/>
        </p:nvSpPr>
        <p:spPr>
          <a:xfrm>
            <a:off x="0" y="2808605"/>
            <a:ext cx="9154227" cy="5104384"/>
          </a:xfrm>
          <a:prstGeom prst="rect">
            <a:avLst/>
          </a:prstGeom>
        </p:spPr>
        <p:txBody>
          <a:bodyPr lIns="0" tIns="0" rIns="0" bIns="0" rtlCol="0" anchor="t">
            <a:spAutoFit/>
          </a:bodyPr>
          <a:lstStyle/>
          <a:p>
            <a:pPr marL="690880" lvl="1" indent="-345440" algn="l">
              <a:lnSpc>
                <a:spcPts val="445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Mở rộng thêm các loại cảm biến khác (bụi, ánh sáng, áp suất).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5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Tích hợp các công nghệ tiên tiến hơn (Machine Learning cho phân tích dữ liệu, AI để dự đoán).</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5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Phát triển ứng dụng di động thay vì chỉ web.</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5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Cải thiện giao diện người dùng, tính năng cảnh báo (SMS, Email, Telegram).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5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Tối ưu hóa phần cứng để giảm kích thước và chi phí.</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Freeform 7"/>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16</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Freeform 9"/>
          <p:cNvSpPr/>
          <p:nvPr/>
        </p:nvSpPr>
        <p:spPr>
          <a:xfrm>
            <a:off x="9154227" y="2705104"/>
            <a:ext cx="8743570" cy="5825403"/>
          </a:xfrm>
          <a:custGeom>
            <a:avLst/>
            <a:gdLst/>
            <a:ahLst/>
            <a:cxnLst/>
            <a:rect l="l" t="t" r="r" b="b"/>
            <a:pathLst>
              <a:path w="8743570" h="5825403">
                <a:moveTo>
                  <a:pt x="0" y="0"/>
                </a:moveTo>
                <a:lnTo>
                  <a:pt x="8743570" y="0"/>
                </a:lnTo>
                <a:lnTo>
                  <a:pt x="8743570" y="5825403"/>
                </a:lnTo>
                <a:lnTo>
                  <a:pt x="0" y="5825403"/>
                </a:lnTo>
                <a:lnTo>
                  <a:pt x="0" y="0"/>
                </a:lnTo>
                <a:close/>
              </a:path>
            </a:pathLst>
          </a:custGeom>
          <a:blipFill>
            <a:blip r:embed="rId3"/>
            <a:stretch>
              <a:fillRect/>
            </a:stretch>
          </a:blipFill>
        </p:spPr>
      </p:sp>
      <p:sp>
        <p:nvSpPr>
          <p:cNvPr id="10" name="Freeform 10"/>
          <p:cNvSpPr/>
          <p:nvPr/>
        </p:nvSpPr>
        <p:spPr>
          <a:xfrm>
            <a:off x="14655299" y="-3552565"/>
            <a:ext cx="6484995" cy="6484995"/>
          </a:xfrm>
          <a:custGeom>
            <a:avLst/>
            <a:gdLst/>
            <a:ahLst/>
            <a:cxnLst/>
            <a:rect l="l" t="t" r="r" b="b"/>
            <a:pathLst>
              <a:path w="6484995" h="6484995">
                <a:moveTo>
                  <a:pt x="0" y="0"/>
                </a:moveTo>
                <a:lnTo>
                  <a:pt x="6484996" y="0"/>
                </a:lnTo>
                <a:lnTo>
                  <a:pt x="6484996" y="6484995"/>
                </a:lnTo>
                <a:lnTo>
                  <a:pt x="0" y="6484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2"/>
                                          </p:val>
                                        </p:tav>
                                        <p:tav tm="100000">
                                          <p:val>
                                            <p:strVal val="#ppt_x"/>
                                          </p:val>
                                        </p:tav>
                                      </p:tavLst>
                                    </p:anim>
                                    <p:anim calcmode="lin" valueType="num">
                                      <p:cBhvr>
                                        <p:cTn id="15"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edg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2866462"/>
            <a:ext cx="17545694" cy="8171473"/>
            <a:chOff x="0" y="0"/>
            <a:chExt cx="4621088" cy="2152158"/>
          </a:xfrm>
        </p:grpSpPr>
        <p:sp>
          <p:nvSpPr>
            <p:cNvPr id="3" name="Freeform 3"/>
            <p:cNvSpPr/>
            <p:nvPr/>
          </p:nvSpPr>
          <p:spPr>
            <a:xfrm>
              <a:off x="0" y="0"/>
              <a:ext cx="4621088" cy="2152158"/>
            </a:xfrm>
            <a:custGeom>
              <a:avLst/>
              <a:gdLst/>
              <a:ahLst/>
              <a:cxnLst/>
              <a:rect l="l" t="t" r="r" b="b"/>
              <a:pathLst>
                <a:path w="4621088" h="2152158">
                  <a:moveTo>
                    <a:pt x="26475" y="0"/>
                  </a:moveTo>
                  <a:lnTo>
                    <a:pt x="4594613" y="0"/>
                  </a:lnTo>
                  <a:cubicBezTo>
                    <a:pt x="4601635" y="0"/>
                    <a:pt x="4608369" y="2789"/>
                    <a:pt x="4613334" y="7754"/>
                  </a:cubicBezTo>
                  <a:cubicBezTo>
                    <a:pt x="4618299" y="12719"/>
                    <a:pt x="4621088" y="19453"/>
                    <a:pt x="4621088" y="26475"/>
                  </a:cubicBezTo>
                  <a:lnTo>
                    <a:pt x="4621088" y="2125683"/>
                  </a:lnTo>
                  <a:cubicBezTo>
                    <a:pt x="4621088" y="2132705"/>
                    <a:pt x="4618299" y="2139438"/>
                    <a:pt x="4613334" y="2144403"/>
                  </a:cubicBezTo>
                  <a:cubicBezTo>
                    <a:pt x="4608369" y="2149368"/>
                    <a:pt x="4601635" y="2152158"/>
                    <a:pt x="4594613" y="2152158"/>
                  </a:cubicBezTo>
                  <a:lnTo>
                    <a:pt x="26475" y="2152158"/>
                  </a:lnTo>
                  <a:cubicBezTo>
                    <a:pt x="11853" y="2152158"/>
                    <a:pt x="0" y="2140304"/>
                    <a:pt x="0" y="2125683"/>
                  </a:cubicBezTo>
                  <a:lnTo>
                    <a:pt x="0" y="26475"/>
                  </a:lnTo>
                  <a:cubicBezTo>
                    <a:pt x="0" y="19453"/>
                    <a:pt x="2789" y="12719"/>
                    <a:pt x="7754" y="7754"/>
                  </a:cubicBezTo>
                  <a:cubicBezTo>
                    <a:pt x="12719" y="2789"/>
                    <a:pt x="19453" y="0"/>
                    <a:pt x="26475" y="0"/>
                  </a:cubicBezTo>
                  <a:close/>
                </a:path>
              </a:pathLst>
            </a:custGeom>
            <a:solidFill>
              <a:srgbClr val="D7F9FD"/>
            </a:solidFill>
          </p:spPr>
        </p:sp>
        <p:sp>
          <p:nvSpPr>
            <p:cNvPr id="4" name="TextBox 4"/>
            <p:cNvSpPr txBox="1"/>
            <p:nvPr/>
          </p:nvSpPr>
          <p:spPr>
            <a:xfrm>
              <a:off x="0" y="-28575"/>
              <a:ext cx="4621088" cy="2180733"/>
            </a:xfrm>
            <a:prstGeom prst="rect">
              <a:avLst/>
            </a:prstGeom>
          </p:spPr>
          <p:txBody>
            <a:bodyPr lIns="50800" tIns="50800" rIns="50800" bIns="50800" rtlCol="0" anchor="ctr"/>
            <a:lstStyle/>
            <a:p>
              <a:pPr algn="ctr">
                <a:lnSpc>
                  <a:spcPts val="2100"/>
                </a:lnSpc>
              </a:pPr>
            </a:p>
          </p:txBody>
        </p:sp>
      </p:grpSp>
      <p:sp>
        <p:nvSpPr>
          <p:cNvPr id="5" name="TextBox 5"/>
          <p:cNvSpPr txBox="1"/>
          <p:nvPr/>
        </p:nvSpPr>
        <p:spPr>
          <a:xfrm>
            <a:off x="1028700" y="914400"/>
            <a:ext cx="6390554" cy="990600"/>
          </a:xfrm>
          <a:prstGeom prst="rect">
            <a:avLst/>
          </a:prstGeom>
        </p:spPr>
        <p:txBody>
          <a:bodyPr lIns="0" tIns="0" rIns="0" bIns="0" rtlCol="0" anchor="t">
            <a:spAutoFit/>
          </a:bodyPr>
          <a:lstStyle/>
          <a:p>
            <a:pPr algn="l">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05.Kết luận</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6" name="Freeform 6"/>
          <p:cNvSpPr/>
          <p:nvPr/>
        </p:nvSpPr>
        <p:spPr>
          <a:xfrm rot="945951">
            <a:off x="14114811" y="-3945536"/>
            <a:ext cx="6475524" cy="6475524"/>
          </a:xfrm>
          <a:custGeom>
            <a:avLst/>
            <a:gdLst/>
            <a:ahLst/>
            <a:cxnLst/>
            <a:rect l="l" t="t" r="r" b="b"/>
            <a:pathLst>
              <a:path w="6475524" h="6475524">
                <a:moveTo>
                  <a:pt x="0" y="0"/>
                </a:moveTo>
                <a:lnTo>
                  <a:pt x="6475525" y="0"/>
                </a:lnTo>
                <a:lnTo>
                  <a:pt x="6475525" y="6475524"/>
                </a:lnTo>
                <a:lnTo>
                  <a:pt x="0" y="647552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1580065" y="2935481"/>
            <a:ext cx="16442964" cy="6037834"/>
          </a:xfrm>
          <a:prstGeom prst="rect">
            <a:avLst/>
          </a:prstGeom>
        </p:spPr>
        <p:txBody>
          <a:bodyPr lIns="0" tIns="0" rIns="0" bIns="0" rtlCol="0" anchor="t">
            <a:spAutoFit/>
          </a:bodyPr>
          <a:lstStyle/>
          <a:p>
            <a:pPr algn="just">
              <a:lnSpc>
                <a:spcPts val="685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Đ</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ề tài hiện tại mới dừng ở mức mô hình thử nghiệm, chưa đáp ứng đầy đủ yêu cầu thực tế. Hệ thống tuy đã giám sát và điều khiển thiết bị theo môi trường, nhưng để ứng dụng hiệu quả cần cải tiến cả phần cứng lẫn phần mềm.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685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Việc tích hợp ESP32 với Web Dashboard mang lại hướng tiếp cận hiện đại, trực quan, tiện lợi, tuy nhiên vẫn cần hoàn thiện giao diện, nâng cao độ bền, độ chính xác và mở rộng chức năng. Khi mô hình vận hành ổn định và hiệu quả trong thực tiễn, mới có thể khẳng định đề tài đạt mục tiêu đề ra.</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Freeform 8"/>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7321641" y="9020175"/>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17</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ppt_x</p:attrName>
                                        </p:attrNameLst>
                                      </p:cBhvr>
                                      <p:tavLst>
                                        <p:tav tm="0">
                                          <p:val>
                                            <p:strVal val="#ppt_x-.2"/>
                                          </p:val>
                                        </p:tav>
                                        <p:tav tm="100000">
                                          <p:val>
                                            <p:strVal val="#ppt_x"/>
                                          </p:val>
                                        </p:tav>
                                      </p:tavLst>
                                    </p:anim>
                                    <p:anim calcmode="lin" valueType="num">
                                      <p:cBhvr>
                                        <p:cTn id="15"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sp>
        <p:nvSpPr>
          <p:cNvPr id="2" name="Freeform 2"/>
          <p:cNvSpPr/>
          <p:nvPr/>
        </p:nvSpPr>
        <p:spPr>
          <a:xfrm>
            <a:off x="12834808" y="-205809"/>
            <a:ext cx="6044632" cy="3451286"/>
          </a:xfrm>
          <a:custGeom>
            <a:avLst/>
            <a:gdLst/>
            <a:ahLst/>
            <a:cxnLst/>
            <a:rect l="l" t="t" r="r" b="b"/>
            <a:pathLst>
              <a:path w="6044632" h="3451286">
                <a:moveTo>
                  <a:pt x="0" y="0"/>
                </a:moveTo>
                <a:lnTo>
                  <a:pt x="6044632" y="0"/>
                </a:lnTo>
                <a:lnTo>
                  <a:pt x="6044632" y="3451287"/>
                </a:lnTo>
                <a:lnTo>
                  <a:pt x="0" y="3451287"/>
                </a:lnTo>
                <a:lnTo>
                  <a:pt x="0" y="0"/>
                </a:lnTo>
                <a:close/>
              </a:path>
            </a:pathLst>
          </a:custGeom>
          <a:blipFill>
            <a:blip r:embed="rId1">
              <a:extLst>
                <a:ext uri="{96DAC541-7B7A-43D3-8B79-37D633B846F1}">
                  <asvg:svgBlip xmlns:asvg="http://schemas.microsoft.com/office/drawing/2016/SVG/main" r:embed="rId2"/>
                </a:ext>
              </a:extLst>
            </a:blip>
            <a:stretch>
              <a:fillRect t="-51576"/>
            </a:stretch>
          </a:blipFill>
        </p:spPr>
      </p:sp>
      <p:sp>
        <p:nvSpPr>
          <p:cNvPr id="3" name="Freeform 3"/>
          <p:cNvSpPr/>
          <p:nvPr/>
        </p:nvSpPr>
        <p:spPr>
          <a:xfrm flipH="1">
            <a:off x="-590291" y="6724549"/>
            <a:ext cx="6630572" cy="3785839"/>
          </a:xfrm>
          <a:custGeom>
            <a:avLst/>
            <a:gdLst/>
            <a:ahLst/>
            <a:cxnLst/>
            <a:rect l="l" t="t" r="r" b="b"/>
            <a:pathLst>
              <a:path w="6630572" h="3785839">
                <a:moveTo>
                  <a:pt x="6630572" y="0"/>
                </a:moveTo>
                <a:lnTo>
                  <a:pt x="0" y="0"/>
                </a:lnTo>
                <a:lnTo>
                  <a:pt x="0" y="3785839"/>
                </a:lnTo>
                <a:lnTo>
                  <a:pt x="6630572" y="3785839"/>
                </a:lnTo>
                <a:lnTo>
                  <a:pt x="6630572" y="0"/>
                </a:lnTo>
                <a:close/>
              </a:path>
            </a:pathLst>
          </a:custGeom>
          <a:blipFill>
            <a:blip r:embed="rId1">
              <a:extLst>
                <a:ext uri="{96DAC541-7B7A-43D3-8B79-37D633B846F1}">
                  <asvg:svgBlip xmlns:asvg="http://schemas.microsoft.com/office/drawing/2016/SVG/main" r:embed="rId2"/>
                </a:ext>
              </a:extLst>
            </a:blip>
            <a:stretch>
              <a:fillRect t="-51576"/>
            </a:stretch>
          </a:blipFill>
        </p:spPr>
      </p:sp>
      <p:sp>
        <p:nvSpPr>
          <p:cNvPr id="4" name="TextBox 4"/>
          <p:cNvSpPr txBox="1"/>
          <p:nvPr/>
        </p:nvSpPr>
        <p:spPr>
          <a:xfrm>
            <a:off x="4473998" y="3734063"/>
            <a:ext cx="9340004" cy="2416175"/>
          </a:xfrm>
          <a:prstGeom prst="rect">
            <a:avLst/>
          </a:prstGeom>
        </p:spPr>
        <p:txBody>
          <a:bodyPr lIns="0" tIns="0" rIns="0" bIns="0" rtlCol="0" anchor="t">
            <a:spAutoFit/>
          </a:bodyPr>
          <a:lstStyle/>
          <a:p>
            <a:pPr marL="0" lvl="0" indent="0" algn="ctr">
              <a:lnSpc>
                <a:spcPts val="8800"/>
              </a:lnSpc>
              <a:spcBef>
                <a:spcPct val="0"/>
              </a:spcBef>
            </a:pPr>
            <a:r>
              <a:rPr lang="en-US" sz="80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THANK YOU FOR WATCHING</a:t>
            </a:r>
            <a:endParaRPr lang="en-US" sz="80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5" name="Freeform 5"/>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18</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27818" y="100882"/>
            <a:ext cx="5118289" cy="6973926"/>
            <a:chOff x="0" y="0"/>
            <a:chExt cx="647480" cy="882223"/>
          </a:xfrm>
        </p:grpSpPr>
        <p:sp>
          <p:nvSpPr>
            <p:cNvPr id="3" name="Freeform 3"/>
            <p:cNvSpPr/>
            <p:nvPr/>
          </p:nvSpPr>
          <p:spPr>
            <a:xfrm>
              <a:off x="0" y="0"/>
              <a:ext cx="647480" cy="882223"/>
            </a:xfrm>
            <a:custGeom>
              <a:avLst/>
              <a:gdLst/>
              <a:ahLst/>
              <a:cxnLst/>
              <a:rect l="l" t="t" r="r" b="b"/>
              <a:pathLst>
                <a:path w="647480" h="882223">
                  <a:moveTo>
                    <a:pt x="215943" y="19070"/>
                  </a:moveTo>
                  <a:cubicBezTo>
                    <a:pt x="249031" y="7556"/>
                    <a:pt x="286876" y="0"/>
                    <a:pt x="323914" y="0"/>
                  </a:cubicBezTo>
                  <a:cubicBezTo>
                    <a:pt x="360954" y="0"/>
                    <a:pt x="396595" y="6476"/>
                    <a:pt x="429440" y="17990"/>
                  </a:cubicBezTo>
                  <a:cubicBezTo>
                    <a:pt x="430139" y="18350"/>
                    <a:pt x="430838" y="18350"/>
                    <a:pt x="431536" y="18710"/>
                  </a:cubicBezTo>
                  <a:cubicBezTo>
                    <a:pt x="554883" y="64765"/>
                    <a:pt x="645733" y="186379"/>
                    <a:pt x="647480" y="330044"/>
                  </a:cubicBezTo>
                  <a:lnTo>
                    <a:pt x="647480" y="882223"/>
                  </a:lnTo>
                  <a:lnTo>
                    <a:pt x="0" y="882223"/>
                  </a:lnTo>
                  <a:lnTo>
                    <a:pt x="0" y="330454"/>
                  </a:lnTo>
                  <a:cubicBezTo>
                    <a:pt x="1747" y="185660"/>
                    <a:pt x="91199" y="64045"/>
                    <a:pt x="215943" y="19070"/>
                  </a:cubicBezTo>
                  <a:close/>
                </a:path>
              </a:pathLst>
            </a:custGeom>
            <a:solidFill>
              <a:srgbClr val="FFFFFF"/>
            </a:solidFill>
          </p:spPr>
        </p:sp>
        <p:sp>
          <p:nvSpPr>
            <p:cNvPr id="4" name="TextBox 4"/>
            <p:cNvSpPr txBox="1"/>
            <p:nvPr/>
          </p:nvSpPr>
          <p:spPr>
            <a:xfrm>
              <a:off x="0" y="98425"/>
              <a:ext cx="647480" cy="783798"/>
            </a:xfrm>
            <a:prstGeom prst="rect">
              <a:avLst/>
            </a:prstGeom>
          </p:spPr>
          <p:txBody>
            <a:bodyPr lIns="50800" tIns="50800" rIns="50800" bIns="50800" rtlCol="0" anchor="ctr"/>
            <a:lstStyle/>
            <a:p>
              <a:pPr algn="ctr">
                <a:lnSpc>
                  <a:spcPts val="2100"/>
                </a:lnSpc>
              </a:pPr>
            </a:p>
          </p:txBody>
        </p:sp>
      </p:grpSp>
      <p:sp>
        <p:nvSpPr>
          <p:cNvPr id="5" name="Freeform 5"/>
          <p:cNvSpPr/>
          <p:nvPr/>
        </p:nvSpPr>
        <p:spPr>
          <a:xfrm>
            <a:off x="-4256155" y="-2365320"/>
            <a:ext cx="8512309" cy="8512309"/>
          </a:xfrm>
          <a:custGeom>
            <a:avLst/>
            <a:gdLst/>
            <a:ahLst/>
            <a:cxnLst/>
            <a:rect l="l" t="t" r="r" b="b"/>
            <a:pathLst>
              <a:path w="8512309" h="8512309">
                <a:moveTo>
                  <a:pt x="0" y="0"/>
                </a:moveTo>
                <a:lnTo>
                  <a:pt x="8512310" y="0"/>
                </a:lnTo>
                <a:lnTo>
                  <a:pt x="8512310" y="8512309"/>
                </a:lnTo>
                <a:lnTo>
                  <a:pt x="0" y="85123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9195122" y="1767010"/>
            <a:ext cx="5538974" cy="1095375"/>
          </a:xfrm>
          <a:prstGeom prst="rect">
            <a:avLst/>
          </a:prstGeom>
        </p:spPr>
        <p:txBody>
          <a:bodyPr lIns="0" tIns="0" rIns="0" bIns="0" rtlCol="0" anchor="t">
            <a:spAutoFit/>
          </a:bodyPr>
          <a:lstStyle/>
          <a:p>
            <a:pPr algn="l">
              <a:lnSpc>
                <a:spcPts val="7680"/>
              </a:lnSpc>
            </a:pPr>
            <a:r>
              <a:rPr lang="en-US" sz="64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Nội dung chính</a:t>
            </a:r>
            <a:endParaRPr lang="en-US" sz="64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7737099" y="4054414"/>
            <a:ext cx="3461600" cy="1605147"/>
            <a:chOff x="0" y="0"/>
            <a:chExt cx="4615466" cy="2140196"/>
          </a:xfrm>
        </p:grpSpPr>
        <p:sp>
          <p:nvSpPr>
            <p:cNvPr id="8" name="TextBox 8"/>
            <p:cNvSpPr txBox="1"/>
            <p:nvPr/>
          </p:nvSpPr>
          <p:spPr>
            <a:xfrm>
              <a:off x="0" y="-228600"/>
              <a:ext cx="4615466" cy="1403773"/>
            </a:xfrm>
            <a:prstGeom prst="rect">
              <a:avLst/>
            </a:prstGeom>
          </p:spPr>
          <p:txBody>
            <a:bodyPr lIns="0" tIns="0" rIns="0" bIns="0" rtlCol="0" anchor="t">
              <a:spAutoFit/>
            </a:bodyPr>
            <a:lstStyle/>
            <a:p>
              <a:pPr marL="0" lvl="0" indent="0" algn="l">
                <a:lnSpc>
                  <a:spcPts val="8120"/>
                </a:lnSpc>
                <a:spcBef>
                  <a:spcPct val="0"/>
                </a:spcBef>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01</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9" name="TextBox 9"/>
            <p:cNvSpPr txBox="1"/>
            <p:nvPr/>
          </p:nvSpPr>
          <p:spPr>
            <a:xfrm>
              <a:off x="0" y="1268340"/>
              <a:ext cx="4615466" cy="871856"/>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Tổng quan đề tài</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0" name="Group 10"/>
          <p:cNvGrpSpPr/>
          <p:nvPr/>
        </p:nvGrpSpPr>
        <p:grpSpPr>
          <a:xfrm rot="0">
            <a:off x="12909824" y="4054415"/>
            <a:ext cx="3648545" cy="1605146"/>
            <a:chOff x="0" y="0"/>
            <a:chExt cx="4864727" cy="2140195"/>
          </a:xfrm>
        </p:grpSpPr>
        <p:sp>
          <p:nvSpPr>
            <p:cNvPr id="11" name="TextBox 11"/>
            <p:cNvSpPr txBox="1"/>
            <p:nvPr/>
          </p:nvSpPr>
          <p:spPr>
            <a:xfrm>
              <a:off x="0" y="-228600"/>
              <a:ext cx="4864727" cy="1403773"/>
            </a:xfrm>
            <a:prstGeom prst="rect">
              <a:avLst/>
            </a:prstGeom>
          </p:spPr>
          <p:txBody>
            <a:bodyPr lIns="0" tIns="0" rIns="0" bIns="0" rtlCol="0" anchor="t">
              <a:spAutoFit/>
            </a:bodyPr>
            <a:lstStyle/>
            <a:p>
              <a:pPr marL="0" lvl="0" indent="0" algn="l">
                <a:lnSpc>
                  <a:spcPts val="8120"/>
                </a:lnSpc>
                <a:spcBef>
                  <a:spcPct val="0"/>
                </a:spcBef>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02</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0" y="1268340"/>
              <a:ext cx="4864727" cy="8718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Thiết kế hệ thống</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3" name="Group 13"/>
          <p:cNvGrpSpPr/>
          <p:nvPr/>
        </p:nvGrpSpPr>
        <p:grpSpPr>
          <a:xfrm rot="0">
            <a:off x="7737099" y="6182616"/>
            <a:ext cx="4469119" cy="1605146"/>
            <a:chOff x="0" y="0"/>
            <a:chExt cx="5958825" cy="2140195"/>
          </a:xfrm>
        </p:grpSpPr>
        <p:sp>
          <p:nvSpPr>
            <p:cNvPr id="14" name="TextBox 14"/>
            <p:cNvSpPr txBox="1"/>
            <p:nvPr/>
          </p:nvSpPr>
          <p:spPr>
            <a:xfrm>
              <a:off x="0" y="-228600"/>
              <a:ext cx="5958825" cy="1403773"/>
            </a:xfrm>
            <a:prstGeom prst="rect">
              <a:avLst/>
            </a:prstGeom>
          </p:spPr>
          <p:txBody>
            <a:bodyPr lIns="0" tIns="0" rIns="0" bIns="0" rtlCol="0" anchor="t">
              <a:spAutoFit/>
            </a:bodyPr>
            <a:lstStyle/>
            <a:p>
              <a:pPr marL="0" lvl="0" indent="0" algn="l">
                <a:lnSpc>
                  <a:spcPts val="8120"/>
                </a:lnSpc>
                <a:spcBef>
                  <a:spcPct val="0"/>
                </a:spcBef>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03</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5" name="TextBox 15"/>
            <p:cNvSpPr txBox="1"/>
            <p:nvPr/>
          </p:nvSpPr>
          <p:spPr>
            <a:xfrm>
              <a:off x="0" y="1268340"/>
              <a:ext cx="5958825" cy="8718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Kết quả thực nghiệm</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Group 16"/>
          <p:cNvGrpSpPr/>
          <p:nvPr/>
        </p:nvGrpSpPr>
        <p:grpSpPr>
          <a:xfrm rot="0">
            <a:off x="12909824" y="6182616"/>
            <a:ext cx="4224872" cy="2243321"/>
            <a:chOff x="0" y="0"/>
            <a:chExt cx="5633162" cy="2991095"/>
          </a:xfrm>
        </p:grpSpPr>
        <p:sp>
          <p:nvSpPr>
            <p:cNvPr id="17" name="TextBox 17"/>
            <p:cNvSpPr txBox="1"/>
            <p:nvPr/>
          </p:nvSpPr>
          <p:spPr>
            <a:xfrm>
              <a:off x="0" y="-228600"/>
              <a:ext cx="5633162" cy="1403773"/>
            </a:xfrm>
            <a:prstGeom prst="rect">
              <a:avLst/>
            </a:prstGeom>
          </p:spPr>
          <p:txBody>
            <a:bodyPr lIns="0" tIns="0" rIns="0" bIns="0" rtlCol="0" anchor="t">
              <a:spAutoFit/>
            </a:bodyPr>
            <a:lstStyle/>
            <a:p>
              <a:pPr marL="0" lvl="0" indent="0" algn="l">
                <a:lnSpc>
                  <a:spcPts val="8120"/>
                </a:lnSpc>
                <a:spcBef>
                  <a:spcPct val="0"/>
                </a:spcBef>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04</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8" name="TextBox 18"/>
            <p:cNvSpPr txBox="1"/>
            <p:nvPr/>
          </p:nvSpPr>
          <p:spPr>
            <a:xfrm>
              <a:off x="0" y="1268340"/>
              <a:ext cx="5633162" cy="17227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Đánh giá và hướng phát triển</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Freeform 19"/>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7321641" y="9020175"/>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2</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1" name="Group 21"/>
          <p:cNvGrpSpPr/>
          <p:nvPr/>
        </p:nvGrpSpPr>
        <p:grpSpPr>
          <a:xfrm rot="0">
            <a:off x="7737099" y="8105202"/>
            <a:ext cx="4469119" cy="1605146"/>
            <a:chOff x="0" y="0"/>
            <a:chExt cx="5958825" cy="2140195"/>
          </a:xfrm>
        </p:grpSpPr>
        <p:sp>
          <p:nvSpPr>
            <p:cNvPr id="22" name="TextBox 22"/>
            <p:cNvSpPr txBox="1"/>
            <p:nvPr/>
          </p:nvSpPr>
          <p:spPr>
            <a:xfrm>
              <a:off x="0" y="-228600"/>
              <a:ext cx="5958825" cy="1403773"/>
            </a:xfrm>
            <a:prstGeom prst="rect">
              <a:avLst/>
            </a:prstGeom>
          </p:spPr>
          <p:txBody>
            <a:bodyPr lIns="0" tIns="0" rIns="0" bIns="0" rtlCol="0" anchor="t">
              <a:spAutoFit/>
            </a:bodyPr>
            <a:lstStyle/>
            <a:p>
              <a:pPr marL="0" lvl="0" indent="0" algn="l">
                <a:lnSpc>
                  <a:spcPts val="8120"/>
                </a:lnSpc>
                <a:spcBef>
                  <a:spcPct val="0"/>
                </a:spcBef>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05</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23" name="TextBox 23"/>
            <p:cNvSpPr txBox="1"/>
            <p:nvPr/>
          </p:nvSpPr>
          <p:spPr>
            <a:xfrm>
              <a:off x="0" y="1268340"/>
              <a:ext cx="5958825" cy="8718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Kết luận</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9144000" y="1909602"/>
            <a:ext cx="8957055" cy="5451646"/>
            <a:chOff x="0" y="0"/>
            <a:chExt cx="10433050" cy="6350000"/>
          </a:xfrm>
        </p:grpSpPr>
        <p:sp>
          <p:nvSpPr>
            <p:cNvPr id="3" name="Freeform 3"/>
            <p:cNvSpPr/>
            <p:nvPr/>
          </p:nvSpPr>
          <p:spPr>
            <a:xfrm rot="-24000">
              <a:off x="-22038" y="-28228"/>
              <a:ext cx="10469014" cy="6414569"/>
            </a:xfrm>
            <a:custGeom>
              <a:avLst/>
              <a:gdLst/>
              <a:ahLst/>
              <a:cxnLst/>
              <a:rect l="l" t="t" r="r" b="b"/>
              <a:pathLst>
                <a:path w="10469014" h="6414569">
                  <a:moveTo>
                    <a:pt x="2640147" y="10010"/>
                  </a:moveTo>
                  <a:lnTo>
                    <a:pt x="7881309" y="46601"/>
                  </a:lnTo>
                  <a:cubicBezTo>
                    <a:pt x="9315105" y="56611"/>
                    <a:pt x="10469014" y="1226745"/>
                    <a:pt x="10459004" y="2660540"/>
                  </a:cubicBezTo>
                  <a:cubicBezTo>
                    <a:pt x="10459004" y="2660540"/>
                    <a:pt x="10459004" y="2660540"/>
                    <a:pt x="10459004" y="2660540"/>
                  </a:cubicBezTo>
                  <a:lnTo>
                    <a:pt x="10432795" y="6414569"/>
                  </a:lnTo>
                  <a:lnTo>
                    <a:pt x="10432795" y="6414569"/>
                  </a:lnTo>
                  <a:lnTo>
                    <a:pt x="0" y="6341733"/>
                  </a:lnTo>
                  <a:lnTo>
                    <a:pt x="0" y="6341733"/>
                  </a:lnTo>
                  <a:lnTo>
                    <a:pt x="26208" y="2587704"/>
                  </a:lnTo>
                  <a:cubicBezTo>
                    <a:pt x="36218" y="1153909"/>
                    <a:pt x="1206352" y="0"/>
                    <a:pt x="2640147" y="10010"/>
                  </a:cubicBezTo>
                  <a:cubicBezTo>
                    <a:pt x="2640147" y="10010"/>
                    <a:pt x="2640147" y="10010"/>
                    <a:pt x="2640147" y="10010"/>
                  </a:cubicBezTo>
                  <a:close/>
                </a:path>
              </a:pathLst>
            </a:custGeom>
            <a:blipFill>
              <a:blip r:embed="rId1"/>
              <a:stretch>
                <a:fillRect l="-1" t="-4372" b="-4499"/>
              </a:stretch>
            </a:blipFill>
          </p:spPr>
        </p:sp>
      </p:grpSp>
      <p:sp>
        <p:nvSpPr>
          <p:cNvPr id="4" name="Freeform 4"/>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04607" y="1560402"/>
            <a:ext cx="2649101" cy="698399"/>
          </a:xfrm>
          <a:custGeom>
            <a:avLst/>
            <a:gdLst/>
            <a:ahLst/>
            <a:cxnLst/>
            <a:rect l="l" t="t" r="r" b="b"/>
            <a:pathLst>
              <a:path w="2649101" h="698399">
                <a:moveTo>
                  <a:pt x="0" y="0"/>
                </a:moveTo>
                <a:lnTo>
                  <a:pt x="2649101" y="0"/>
                </a:lnTo>
                <a:lnTo>
                  <a:pt x="2649101" y="698400"/>
                </a:lnTo>
                <a:lnTo>
                  <a:pt x="0" y="698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04607" y="476250"/>
            <a:ext cx="6605913" cy="990600"/>
          </a:xfrm>
          <a:prstGeom prst="rect">
            <a:avLst/>
          </a:prstGeom>
        </p:spPr>
        <p:txBody>
          <a:bodyPr lIns="0" tIns="0" rIns="0" bIns="0" rtlCol="0" anchor="t">
            <a:spAutoFit/>
          </a:bodyPr>
          <a:lstStyle/>
          <a:p>
            <a:pPr algn="l">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01.Tổng quan đề tài</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233569" y="1785777"/>
            <a:ext cx="9300138" cy="3976370"/>
          </a:xfrm>
          <a:prstGeom prst="rect">
            <a:avLst/>
          </a:prstGeom>
        </p:spPr>
        <p:txBody>
          <a:bodyPr lIns="0" tIns="0" rIns="0" bIns="0" rtlCol="0" anchor="t">
            <a:spAutoFit/>
          </a:bodyPr>
          <a:lstStyle/>
          <a:p>
            <a:pPr algn="l">
              <a:lnSpc>
                <a:spcPts val="4480"/>
              </a:lnSpc>
            </a:p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Rò rỉ khí gas gây cháy nổ nguy hiểm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Người dùng thiếu cảnh báo sớm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Thiết bị hiện có chỉ hiển thị tại chỗ</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Chưa có hệ thống điều khiển từ xa đơn giản, hiệu quả</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4480"/>
              </a:lnSpc>
              <a:spcBef>
                <a:spcPct val="0"/>
              </a:spcBef>
            </a:pPr>
          </a:p>
        </p:txBody>
      </p:sp>
      <p:sp>
        <p:nvSpPr>
          <p:cNvPr id="8" name="TextBox 8"/>
          <p:cNvSpPr txBox="1"/>
          <p:nvPr/>
        </p:nvSpPr>
        <p:spPr>
          <a:xfrm>
            <a:off x="17321641" y="9020175"/>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3</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TextBox 9"/>
          <p:cNvSpPr txBox="1"/>
          <p:nvPr/>
        </p:nvSpPr>
        <p:spPr>
          <a:xfrm>
            <a:off x="233680" y="6187440"/>
            <a:ext cx="8940165" cy="4021455"/>
          </a:xfrm>
          <a:prstGeom prst="rect">
            <a:avLst/>
          </a:prstGeom>
        </p:spPr>
        <p:txBody>
          <a:bodyPr wrap="square" lIns="0" tIns="0" rIns="0" bIns="0" rtlCol="0" anchor="t">
            <a:spAutoFit/>
          </a:bodyPr>
          <a:lstStyle/>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Thiết kế thiết bị giám sát gas, nhiệt độ, độ ẩm</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Hiển thị dữ liệu trên màn hình TFT và Web Dashboard</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Cảnh báo tự động bằng còi, quạt, servo</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Điều khiển từ xa qua Firebase</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Hỗ trợ nút nhấn để chỉnh ngưỡng và chế độ</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0880" lvl="1" indent="-345440" algn="l">
              <a:lnSpc>
                <a:spcPts val="4480"/>
              </a:lnSpc>
              <a:buFont typeface="Arial" panose="020B0604020202020204"/>
              <a:buChar char="•"/>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Tăng cường an toàn và tiện ích cho người dùng</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604607" y="1545430"/>
            <a:ext cx="2649101"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Vấn đề:</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Freeform 11"/>
          <p:cNvSpPr/>
          <p:nvPr/>
        </p:nvSpPr>
        <p:spPr>
          <a:xfrm>
            <a:off x="818068" y="5412947"/>
            <a:ext cx="2649101" cy="698399"/>
          </a:xfrm>
          <a:custGeom>
            <a:avLst/>
            <a:gdLst/>
            <a:ahLst/>
            <a:cxnLst/>
            <a:rect l="l" t="t" r="r" b="b"/>
            <a:pathLst>
              <a:path w="2649101" h="698399">
                <a:moveTo>
                  <a:pt x="0" y="0"/>
                </a:moveTo>
                <a:lnTo>
                  <a:pt x="2649102" y="0"/>
                </a:lnTo>
                <a:lnTo>
                  <a:pt x="2649102" y="698400"/>
                </a:lnTo>
                <a:lnTo>
                  <a:pt x="0" y="698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18068" y="5397975"/>
            <a:ext cx="2649101" cy="6045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Mục tiêu</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ox(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ppt_x</p:attrName>
                                        </p:attrNameLst>
                                      </p:cBhvr>
                                      <p:tavLst>
                                        <p:tav tm="0">
                                          <p:val>
                                            <p:strVal val="#ppt_x-.2"/>
                                          </p:val>
                                        </p:tav>
                                        <p:tav tm="100000">
                                          <p:val>
                                            <p:strVal val="#ppt_x"/>
                                          </p:val>
                                        </p:tav>
                                      </p:tavLst>
                                    </p:anim>
                                    <p:anim calcmode="lin" valueType="num">
                                      <p:cBhvr>
                                        <p:cTn id="20"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ppt_x</p:attrName>
                                        </p:attrNameLst>
                                      </p:cBhvr>
                                      <p:tavLst>
                                        <p:tav tm="0">
                                          <p:val>
                                            <p:strVal val="#ppt_x-.2"/>
                                          </p:val>
                                        </p:tav>
                                        <p:tav tm="100000">
                                          <p:val>
                                            <p:strVal val="#ppt_x"/>
                                          </p:val>
                                        </p:tav>
                                      </p:tavLst>
                                    </p:anim>
                                    <p:anim calcmode="lin" valueType="num">
                                      <p:cBhvr>
                                        <p:cTn id="33"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7" grpId="0"/>
      <p:bldP spid="7" grpId="1"/>
      <p:bldP spid="12" grpId="0"/>
      <p:bldP spid="12" grpId="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16512" y="2866462"/>
            <a:ext cx="17545694" cy="8171473"/>
            <a:chOff x="0" y="0"/>
            <a:chExt cx="4621088" cy="2152158"/>
          </a:xfrm>
        </p:grpSpPr>
        <p:sp>
          <p:nvSpPr>
            <p:cNvPr id="3" name="Freeform 3"/>
            <p:cNvSpPr/>
            <p:nvPr/>
          </p:nvSpPr>
          <p:spPr>
            <a:xfrm>
              <a:off x="0" y="0"/>
              <a:ext cx="4621088" cy="2152158"/>
            </a:xfrm>
            <a:custGeom>
              <a:avLst/>
              <a:gdLst/>
              <a:ahLst/>
              <a:cxnLst/>
              <a:rect l="l" t="t" r="r" b="b"/>
              <a:pathLst>
                <a:path w="4621088" h="2152158">
                  <a:moveTo>
                    <a:pt x="26475" y="0"/>
                  </a:moveTo>
                  <a:lnTo>
                    <a:pt x="4594613" y="0"/>
                  </a:lnTo>
                  <a:cubicBezTo>
                    <a:pt x="4601635" y="0"/>
                    <a:pt x="4608369" y="2789"/>
                    <a:pt x="4613334" y="7754"/>
                  </a:cubicBezTo>
                  <a:cubicBezTo>
                    <a:pt x="4618299" y="12719"/>
                    <a:pt x="4621088" y="19453"/>
                    <a:pt x="4621088" y="26475"/>
                  </a:cubicBezTo>
                  <a:lnTo>
                    <a:pt x="4621088" y="2125683"/>
                  </a:lnTo>
                  <a:cubicBezTo>
                    <a:pt x="4621088" y="2132705"/>
                    <a:pt x="4618299" y="2139438"/>
                    <a:pt x="4613334" y="2144403"/>
                  </a:cubicBezTo>
                  <a:cubicBezTo>
                    <a:pt x="4608369" y="2149368"/>
                    <a:pt x="4601635" y="2152158"/>
                    <a:pt x="4594613" y="2152158"/>
                  </a:cubicBezTo>
                  <a:lnTo>
                    <a:pt x="26475" y="2152158"/>
                  </a:lnTo>
                  <a:cubicBezTo>
                    <a:pt x="11853" y="2152158"/>
                    <a:pt x="0" y="2140304"/>
                    <a:pt x="0" y="2125683"/>
                  </a:cubicBezTo>
                  <a:lnTo>
                    <a:pt x="0" y="26475"/>
                  </a:lnTo>
                  <a:cubicBezTo>
                    <a:pt x="0" y="19453"/>
                    <a:pt x="2789" y="12719"/>
                    <a:pt x="7754" y="7754"/>
                  </a:cubicBezTo>
                  <a:cubicBezTo>
                    <a:pt x="12719" y="2789"/>
                    <a:pt x="19453" y="0"/>
                    <a:pt x="26475" y="0"/>
                  </a:cubicBezTo>
                  <a:close/>
                </a:path>
              </a:pathLst>
            </a:custGeom>
            <a:solidFill>
              <a:srgbClr val="D7F9FD"/>
            </a:solidFill>
          </p:spPr>
        </p:sp>
        <p:sp>
          <p:nvSpPr>
            <p:cNvPr id="4" name="TextBox 4"/>
            <p:cNvSpPr txBox="1"/>
            <p:nvPr/>
          </p:nvSpPr>
          <p:spPr>
            <a:xfrm>
              <a:off x="0" y="-28575"/>
              <a:ext cx="4621088" cy="2180733"/>
            </a:xfrm>
            <a:prstGeom prst="rect">
              <a:avLst/>
            </a:prstGeom>
          </p:spPr>
          <p:txBody>
            <a:bodyPr lIns="50800" tIns="50800" rIns="50800" bIns="50800" rtlCol="0" anchor="ctr"/>
            <a:lstStyle/>
            <a:p>
              <a:pPr algn="ctr">
                <a:lnSpc>
                  <a:spcPts val="2100"/>
                </a:lnSpc>
              </a:pPr>
            </a:p>
          </p:txBody>
        </p:sp>
      </p:grpSp>
      <p:sp>
        <p:nvSpPr>
          <p:cNvPr id="5" name="TextBox 5"/>
          <p:cNvSpPr txBox="1"/>
          <p:nvPr/>
        </p:nvSpPr>
        <p:spPr>
          <a:xfrm>
            <a:off x="1028700" y="914400"/>
            <a:ext cx="6684051" cy="990600"/>
          </a:xfrm>
          <a:prstGeom prst="rect">
            <a:avLst/>
          </a:prstGeom>
        </p:spPr>
        <p:txBody>
          <a:bodyPr lIns="0" tIns="0" rIns="0" bIns="0" rtlCol="0" anchor="t">
            <a:spAutoFit/>
          </a:bodyPr>
          <a:lstStyle/>
          <a:p>
            <a:pPr algn="l">
              <a:lnSpc>
                <a:spcPts val="6960"/>
              </a:lnSpc>
            </a:pP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02.</a:t>
            </a:r>
            <a:r>
              <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Thiết kế hệ thống</a:t>
            </a:r>
            <a:endParaRPr lang="en-US" sz="58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6" name="Group 6"/>
          <p:cNvGrpSpPr/>
          <p:nvPr/>
        </p:nvGrpSpPr>
        <p:grpSpPr>
          <a:xfrm rot="0">
            <a:off x="1397047" y="3820763"/>
            <a:ext cx="3775798" cy="3063106"/>
            <a:chOff x="0" y="0"/>
            <a:chExt cx="5034397" cy="4084142"/>
          </a:xfrm>
        </p:grpSpPr>
        <p:sp>
          <p:nvSpPr>
            <p:cNvPr id="7" name="TextBox 7"/>
            <p:cNvSpPr txBox="1"/>
            <p:nvPr/>
          </p:nvSpPr>
          <p:spPr>
            <a:xfrm>
              <a:off x="0" y="-123825"/>
              <a:ext cx="5034397" cy="764752"/>
            </a:xfrm>
            <a:prstGeom prst="rect">
              <a:avLst/>
            </a:prstGeom>
          </p:spPr>
          <p:txBody>
            <a:bodyPr lIns="0" tIns="0" rIns="0" bIns="0" rtlCol="0" anchor="t">
              <a:spAutoFit/>
            </a:bodyPr>
            <a:lstStyle/>
            <a:p>
              <a:pPr algn="ctr">
                <a:lnSpc>
                  <a:spcPts val="4480"/>
                </a:lnSpc>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Giám sát môi trường</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8" name="TextBox 8"/>
            <p:cNvSpPr txBox="1"/>
            <p:nvPr/>
          </p:nvSpPr>
          <p:spPr>
            <a:xfrm>
              <a:off x="0" y="762668"/>
              <a:ext cx="5034397" cy="3321474"/>
            </a:xfrm>
            <a:prstGeom prst="rect">
              <a:avLst/>
            </a:prstGeom>
          </p:spPr>
          <p:txBody>
            <a:bodyPr lIns="0" tIns="0" rIns="0" bIns="0" rtlCol="0" anchor="t">
              <a:spAutoFit/>
            </a:bodyPr>
            <a:lstStyle/>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Đo nồng </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độ khí gas (MQ2)</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Đo nhiệt độ, độ ẩm (DHT11)</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3920"/>
                </a:lnSpc>
                <a:spcBef>
                  <a:spcPct val="0"/>
                </a:spcBef>
              </a:pPr>
            </a:p>
          </p:txBody>
        </p:sp>
      </p:grpSp>
      <p:grpSp>
        <p:nvGrpSpPr>
          <p:cNvPr id="9" name="Group 9"/>
          <p:cNvGrpSpPr/>
          <p:nvPr/>
        </p:nvGrpSpPr>
        <p:grpSpPr>
          <a:xfrm rot="0">
            <a:off x="10252658" y="3820763"/>
            <a:ext cx="3460666" cy="2634481"/>
            <a:chOff x="0" y="0"/>
            <a:chExt cx="4614222" cy="3512642"/>
          </a:xfrm>
        </p:grpSpPr>
        <p:sp>
          <p:nvSpPr>
            <p:cNvPr id="10" name="TextBox 10"/>
            <p:cNvSpPr txBox="1"/>
            <p:nvPr/>
          </p:nvSpPr>
          <p:spPr>
            <a:xfrm>
              <a:off x="0" y="-123825"/>
              <a:ext cx="4614222" cy="1514052"/>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Cảnh báo khi vượt ngưỡng</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0" y="1511968"/>
              <a:ext cx="4614222" cy="2000674"/>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Kích</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hoạt còi, quạt, servo cửa khi gas/nhiệt vượt mức</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Group 12"/>
          <p:cNvGrpSpPr/>
          <p:nvPr/>
        </p:nvGrpSpPr>
        <p:grpSpPr>
          <a:xfrm rot="0">
            <a:off x="10556442" y="7142542"/>
            <a:ext cx="6318624" cy="3063106"/>
            <a:chOff x="0" y="0"/>
            <a:chExt cx="8424832" cy="4084142"/>
          </a:xfrm>
        </p:grpSpPr>
        <p:sp>
          <p:nvSpPr>
            <p:cNvPr id="13" name="TextBox 13"/>
            <p:cNvSpPr txBox="1"/>
            <p:nvPr/>
          </p:nvSpPr>
          <p:spPr>
            <a:xfrm>
              <a:off x="0" y="-123825"/>
              <a:ext cx="8424832" cy="764752"/>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Hiển thị dữ liệu</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4" name="TextBox 14"/>
            <p:cNvSpPr txBox="1"/>
            <p:nvPr/>
          </p:nvSpPr>
          <p:spPr>
            <a:xfrm>
              <a:off x="0" y="762668"/>
              <a:ext cx="8424832" cy="3321474"/>
            </a:xfrm>
            <a:prstGeom prst="rect">
              <a:avLst/>
            </a:prstGeom>
          </p:spPr>
          <p:txBody>
            <a:bodyPr lIns="0" tIns="0" rIns="0" bIns="0" rtlCol="0" anchor="t">
              <a:spAutoFit/>
            </a:bodyPr>
            <a:lstStyle/>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Hi</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ển thị real-time trên màn hình TFT</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Cập nhật trạng thái thiết bị (còi, quạt, cửa)</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3920"/>
                </a:lnSpc>
                <a:spcBef>
                  <a:spcPct val="0"/>
                </a:spcBef>
              </a:pPr>
            </a:p>
          </p:txBody>
        </p:sp>
      </p:grpSp>
      <p:grpSp>
        <p:nvGrpSpPr>
          <p:cNvPr id="15" name="Group 15"/>
          <p:cNvGrpSpPr/>
          <p:nvPr/>
        </p:nvGrpSpPr>
        <p:grpSpPr>
          <a:xfrm rot="0">
            <a:off x="5658620" y="3820763"/>
            <a:ext cx="4108264" cy="3063106"/>
            <a:chOff x="0" y="0"/>
            <a:chExt cx="5477685" cy="4084142"/>
          </a:xfrm>
        </p:grpSpPr>
        <p:sp>
          <p:nvSpPr>
            <p:cNvPr id="16" name="TextBox 16"/>
            <p:cNvSpPr txBox="1"/>
            <p:nvPr/>
          </p:nvSpPr>
          <p:spPr>
            <a:xfrm>
              <a:off x="0" y="-123825"/>
              <a:ext cx="5477685" cy="764752"/>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Điều khiển từ xa</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7" name="TextBox 17"/>
            <p:cNvSpPr txBox="1"/>
            <p:nvPr/>
          </p:nvSpPr>
          <p:spPr>
            <a:xfrm>
              <a:off x="0" y="762668"/>
              <a:ext cx="5477685" cy="3321474"/>
            </a:xfrm>
            <a:prstGeom prst="rect">
              <a:avLst/>
            </a:prstGeom>
          </p:spPr>
          <p:txBody>
            <a:bodyPr lIns="0" tIns="0" rIns="0" bIns="0" rtlCol="0" anchor="t">
              <a:spAutoFit/>
            </a:bodyPr>
            <a:lstStyle/>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Bật/tắt</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thiết bị qua Web Dashboard</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Chuyển chế độ Auto/Manual</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3920"/>
                </a:lnSpc>
                <a:spcBef>
                  <a:spcPct val="0"/>
                </a:spcBef>
              </a:pPr>
            </a:p>
          </p:txBody>
        </p:sp>
      </p:grpSp>
      <p:grpSp>
        <p:nvGrpSpPr>
          <p:cNvPr id="18" name="Group 18"/>
          <p:cNvGrpSpPr/>
          <p:nvPr/>
        </p:nvGrpSpPr>
        <p:grpSpPr>
          <a:xfrm rot="0">
            <a:off x="14462585" y="3820763"/>
            <a:ext cx="3461600" cy="2634481"/>
            <a:chOff x="0" y="0"/>
            <a:chExt cx="4615466" cy="3512642"/>
          </a:xfrm>
        </p:grpSpPr>
        <p:sp>
          <p:nvSpPr>
            <p:cNvPr id="19" name="TextBox 19"/>
            <p:cNvSpPr txBox="1"/>
            <p:nvPr/>
          </p:nvSpPr>
          <p:spPr>
            <a:xfrm>
              <a:off x="0" y="-123825"/>
              <a:ext cx="4615466" cy="1514052"/>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Gửi dữ liệu lên Firebase</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20" name="TextBox 20"/>
            <p:cNvSpPr txBox="1"/>
            <p:nvPr/>
          </p:nvSpPr>
          <p:spPr>
            <a:xfrm>
              <a:off x="0" y="1511968"/>
              <a:ext cx="4615466" cy="2000674"/>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Đồng bộ</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dữ liệu cảm biến lên Firebase Realtime Database</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1" name="Group 21"/>
          <p:cNvGrpSpPr/>
          <p:nvPr/>
        </p:nvGrpSpPr>
        <p:grpSpPr>
          <a:xfrm rot="0">
            <a:off x="4082139" y="7142542"/>
            <a:ext cx="5496342" cy="2567806"/>
            <a:chOff x="0" y="0"/>
            <a:chExt cx="7328456" cy="3423742"/>
          </a:xfrm>
        </p:grpSpPr>
        <p:sp>
          <p:nvSpPr>
            <p:cNvPr id="22" name="TextBox 22"/>
            <p:cNvSpPr txBox="1"/>
            <p:nvPr/>
          </p:nvSpPr>
          <p:spPr>
            <a:xfrm>
              <a:off x="0" y="-123825"/>
              <a:ext cx="7328456" cy="764752"/>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rPr>
                <a:t>Tùy chỉnh ngưỡng cảnh báo</a:t>
              </a:r>
              <a:endParaRPr lang="en-US" sz="3200" b="1">
                <a:solidFill>
                  <a:srgbClr val="072E9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23" name="TextBox 23"/>
            <p:cNvSpPr txBox="1"/>
            <p:nvPr/>
          </p:nvSpPr>
          <p:spPr>
            <a:xfrm>
              <a:off x="0" y="762668"/>
              <a:ext cx="7328456" cy="2661074"/>
            </a:xfrm>
            <a:prstGeom prst="rect">
              <a:avLst/>
            </a:prstGeom>
          </p:spPr>
          <p:txBody>
            <a:bodyPr lIns="0" tIns="0" rIns="0" bIns="0" rtlCol="0" anchor="t">
              <a:spAutoFit/>
            </a:bodyPr>
            <a:lstStyle/>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Điều chỉnh bằng nút nhấn</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vật lý</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spcBef>
                  <a:spcPct val="0"/>
                </a:spcBef>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Hoặc thay đổi từ giao diện web</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a:lnSpc>
                  <a:spcPts val="3920"/>
                </a:lnSpc>
                <a:spcBef>
                  <a:spcPct val="0"/>
                </a:spcBef>
              </a:pPr>
            </a:p>
          </p:txBody>
        </p:sp>
      </p:grpSp>
      <p:grpSp>
        <p:nvGrpSpPr>
          <p:cNvPr id="24" name="Group 24"/>
          <p:cNvGrpSpPr/>
          <p:nvPr/>
        </p:nvGrpSpPr>
        <p:grpSpPr>
          <a:xfrm rot="0">
            <a:off x="-556875" y="2247335"/>
            <a:ext cx="7479684" cy="1238254"/>
            <a:chOff x="0" y="0"/>
            <a:chExt cx="9972912" cy="1651005"/>
          </a:xfrm>
        </p:grpSpPr>
        <p:grpSp>
          <p:nvGrpSpPr>
            <p:cNvPr id="25" name="Group 25"/>
            <p:cNvGrpSpPr/>
            <p:nvPr/>
          </p:nvGrpSpPr>
          <p:grpSpPr>
            <a:xfrm rot="-10800000">
              <a:off x="0" y="0"/>
              <a:ext cx="9972912" cy="1651005"/>
              <a:chOff x="0" y="0"/>
              <a:chExt cx="32450221" cy="5372100"/>
            </a:xfrm>
          </p:grpSpPr>
          <p:sp>
            <p:nvSpPr>
              <p:cNvPr id="26" name="Freeform 26"/>
              <p:cNvSpPr/>
              <p:nvPr/>
            </p:nvSpPr>
            <p:spPr>
              <a:xfrm>
                <a:off x="0" y="0"/>
                <a:ext cx="32450221" cy="5372100"/>
              </a:xfrm>
              <a:custGeom>
                <a:avLst/>
                <a:gdLst/>
                <a:ahLst/>
                <a:cxnLst/>
                <a:rect l="l" t="t" r="r" b="b"/>
                <a:pathLst>
                  <a:path w="32450221" h="5372100">
                    <a:moveTo>
                      <a:pt x="30899550" y="0"/>
                    </a:moveTo>
                    <a:lnTo>
                      <a:pt x="1550670" y="0"/>
                    </a:lnTo>
                    <a:lnTo>
                      <a:pt x="0" y="2686050"/>
                    </a:lnTo>
                    <a:lnTo>
                      <a:pt x="1550670" y="5372100"/>
                    </a:lnTo>
                    <a:lnTo>
                      <a:pt x="30899550" y="5372100"/>
                    </a:lnTo>
                    <a:lnTo>
                      <a:pt x="32450221" y="2686050"/>
                    </a:lnTo>
                    <a:lnTo>
                      <a:pt x="30899550" y="0"/>
                    </a:lnTo>
                    <a:close/>
                  </a:path>
                </a:pathLst>
              </a:custGeom>
              <a:solidFill>
                <a:srgbClr val="1836B2"/>
              </a:solidFill>
            </p:spPr>
          </p:sp>
        </p:grpSp>
        <p:sp>
          <p:nvSpPr>
            <p:cNvPr id="27" name="TextBox 27"/>
            <p:cNvSpPr txBox="1"/>
            <p:nvPr/>
          </p:nvSpPr>
          <p:spPr>
            <a:xfrm>
              <a:off x="577690" y="469749"/>
              <a:ext cx="819005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 Các chức năng chính</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28" name="Freeform 28"/>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TextBox 29"/>
          <p:cNvSpPr txBox="1"/>
          <p:nvPr/>
        </p:nvSpPr>
        <p:spPr>
          <a:xfrm>
            <a:off x="17321641" y="9020175"/>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4</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1000" fill="hold"/>
                                        <p:tgtEl>
                                          <p:spTgt spid="24"/>
                                        </p:tgtEl>
                                        <p:attrNameLst>
                                          <p:attrName>ppt_x</p:attrName>
                                        </p:attrNameLst>
                                      </p:cBhvr>
                                      <p:tavLst>
                                        <p:tav tm="0">
                                          <p:val>
                                            <p:strVal val="#ppt_x-.2"/>
                                          </p:val>
                                        </p:tav>
                                        <p:tav tm="100000">
                                          <p:val>
                                            <p:strVal val="#ppt_x"/>
                                          </p:val>
                                        </p:tav>
                                      </p:tavLst>
                                    </p:anim>
                                    <p:anim calcmode="lin" valueType="num">
                                      <p:cBhvr>
                                        <p:cTn id="15"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ppt_x</p:attrName>
                                        </p:attrNameLst>
                                      </p:cBhvr>
                                      <p:tavLst>
                                        <p:tav tm="0">
                                          <p:val>
                                            <p:strVal val="#ppt_x-.2"/>
                                          </p:val>
                                        </p:tav>
                                        <p:tav tm="100000">
                                          <p:val>
                                            <p:strVal val="#ppt_x"/>
                                          </p:val>
                                        </p:tav>
                                      </p:tavLst>
                                    </p:anim>
                                    <p:anim calcmode="lin" valueType="num">
                                      <p:cBhvr>
                                        <p:cTn id="22"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ppt_x</p:attrName>
                                        </p:attrNameLst>
                                      </p:cBhvr>
                                      <p:tavLst>
                                        <p:tav tm="0">
                                          <p:val>
                                            <p:strVal val="#ppt_x-.2"/>
                                          </p:val>
                                        </p:tav>
                                        <p:tav tm="100000">
                                          <p:val>
                                            <p:strVal val="#ppt_x"/>
                                          </p:val>
                                        </p:tav>
                                      </p:tavLst>
                                    </p:anim>
                                    <p:anim calcmode="lin" valueType="num">
                                      <p:cBhvr>
                                        <p:cTn id="29"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ppt_x</p:attrName>
                                        </p:attrNameLst>
                                      </p:cBhvr>
                                      <p:tavLst>
                                        <p:tav tm="0">
                                          <p:val>
                                            <p:strVal val="#ppt_x-.2"/>
                                          </p:val>
                                        </p:tav>
                                        <p:tav tm="100000">
                                          <p:val>
                                            <p:strVal val="#ppt_x"/>
                                          </p:val>
                                        </p:tav>
                                      </p:tavLst>
                                    </p:anim>
                                    <p:anim calcmode="lin" valueType="num">
                                      <p:cBhvr>
                                        <p:cTn id="36"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7" dur="1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1000" fill="hold"/>
                                        <p:tgtEl>
                                          <p:spTgt spid="18"/>
                                        </p:tgtEl>
                                        <p:attrNameLst>
                                          <p:attrName>ppt_x</p:attrName>
                                        </p:attrNameLst>
                                      </p:cBhvr>
                                      <p:tavLst>
                                        <p:tav tm="0">
                                          <p:val>
                                            <p:strVal val="#ppt_x-.2"/>
                                          </p:val>
                                        </p:tav>
                                        <p:tav tm="100000">
                                          <p:val>
                                            <p:strVal val="#ppt_x"/>
                                          </p:val>
                                        </p:tav>
                                      </p:tavLst>
                                    </p:anim>
                                    <p:anim calcmode="lin" valueType="num">
                                      <p:cBhvr>
                                        <p:cTn id="43"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9"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ppt_x</p:attrName>
                                        </p:attrNameLst>
                                      </p:cBhvr>
                                      <p:tavLst>
                                        <p:tav tm="0">
                                          <p:val>
                                            <p:strVal val="#ppt_x-.2"/>
                                          </p:val>
                                        </p:tav>
                                        <p:tav tm="100000">
                                          <p:val>
                                            <p:strVal val="#ppt_x"/>
                                          </p:val>
                                        </p:tav>
                                      </p:tavLst>
                                    </p:anim>
                                    <p:anim calcmode="lin" valueType="num">
                                      <p:cBhvr>
                                        <p:cTn id="50"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1" dur="10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ppt_x</p:attrName>
                                        </p:attrNameLst>
                                      </p:cBhvr>
                                      <p:tavLst>
                                        <p:tav tm="0">
                                          <p:val>
                                            <p:strVal val="#ppt_x-.2"/>
                                          </p:val>
                                        </p:tav>
                                        <p:tav tm="100000">
                                          <p:val>
                                            <p:strVal val="#ppt_x"/>
                                          </p:val>
                                        </p:tav>
                                      </p:tavLst>
                                    </p:anim>
                                    <p:anim calcmode="lin" valueType="num">
                                      <p:cBhvr>
                                        <p:cTn id="57"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62532" y="-456558"/>
            <a:ext cx="19498232" cy="11189436"/>
            <a:chOff x="0" y="0"/>
            <a:chExt cx="5135337" cy="2947012"/>
          </a:xfrm>
        </p:grpSpPr>
        <p:sp>
          <p:nvSpPr>
            <p:cNvPr id="3" name="Freeform 3"/>
            <p:cNvSpPr/>
            <p:nvPr/>
          </p:nvSpPr>
          <p:spPr>
            <a:xfrm>
              <a:off x="0" y="0"/>
              <a:ext cx="5135337" cy="2947012"/>
            </a:xfrm>
            <a:custGeom>
              <a:avLst/>
              <a:gdLst/>
              <a:ahLst/>
              <a:cxnLst/>
              <a:rect l="l" t="t" r="r" b="b"/>
              <a:pathLst>
                <a:path w="5135337" h="2947012">
                  <a:moveTo>
                    <a:pt x="23823" y="0"/>
                  </a:moveTo>
                  <a:lnTo>
                    <a:pt x="5111513" y="0"/>
                  </a:lnTo>
                  <a:cubicBezTo>
                    <a:pt x="5124671" y="0"/>
                    <a:pt x="5135337" y="10666"/>
                    <a:pt x="5135337" y="23823"/>
                  </a:cubicBezTo>
                  <a:lnTo>
                    <a:pt x="5135337" y="2923189"/>
                  </a:lnTo>
                  <a:cubicBezTo>
                    <a:pt x="5135337" y="2936346"/>
                    <a:pt x="5124671" y="2947012"/>
                    <a:pt x="5111513" y="2947012"/>
                  </a:cubicBezTo>
                  <a:lnTo>
                    <a:pt x="23823" y="2947012"/>
                  </a:lnTo>
                  <a:cubicBezTo>
                    <a:pt x="10666" y="2947012"/>
                    <a:pt x="0" y="2936346"/>
                    <a:pt x="0" y="2923189"/>
                  </a:cubicBezTo>
                  <a:lnTo>
                    <a:pt x="0" y="23823"/>
                  </a:lnTo>
                  <a:cubicBezTo>
                    <a:pt x="0" y="10666"/>
                    <a:pt x="10666" y="0"/>
                    <a:pt x="23823" y="0"/>
                  </a:cubicBezTo>
                  <a:close/>
                </a:path>
              </a:pathLst>
            </a:custGeom>
            <a:solidFill>
              <a:srgbClr val="D7F9FD"/>
            </a:solidFill>
          </p:spPr>
        </p:sp>
        <p:sp>
          <p:nvSpPr>
            <p:cNvPr id="4" name="TextBox 4"/>
            <p:cNvSpPr txBox="1"/>
            <p:nvPr/>
          </p:nvSpPr>
          <p:spPr>
            <a:xfrm>
              <a:off x="0" y="-28575"/>
              <a:ext cx="5135337" cy="2975587"/>
            </a:xfrm>
            <a:prstGeom prst="rect">
              <a:avLst/>
            </a:prstGeom>
          </p:spPr>
          <p:txBody>
            <a:bodyPr lIns="50800" tIns="50800" rIns="50800" bIns="50800" rtlCol="0" anchor="ctr"/>
            <a:lstStyle/>
            <a:p>
              <a:pPr algn="ctr">
                <a:lnSpc>
                  <a:spcPts val="2100"/>
                </a:lnSpc>
              </a:pPr>
            </a:p>
          </p:txBody>
        </p:sp>
      </p:grpSp>
      <p:sp>
        <p:nvSpPr>
          <p:cNvPr id="5" name="Freeform 5"/>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7321641" y="9020175"/>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5</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 name="Group 7"/>
          <p:cNvGrpSpPr/>
          <p:nvPr/>
        </p:nvGrpSpPr>
        <p:grpSpPr>
          <a:xfrm rot="0">
            <a:off x="3582537" y="1878521"/>
            <a:ext cx="11513402" cy="7889971"/>
            <a:chOff x="0" y="0"/>
            <a:chExt cx="15351203" cy="10519962"/>
          </a:xfrm>
        </p:grpSpPr>
        <p:pic>
          <p:nvPicPr>
            <p:cNvPr id="8" name="Picture 8"/>
            <p:cNvPicPr>
              <a:picLocks noChangeAspect="1"/>
            </p:cNvPicPr>
            <p:nvPr/>
          </p:nvPicPr>
          <p:blipFill>
            <a:blip r:embed="rId3"/>
            <a:srcRect t="3465" b="3465"/>
            <a:stretch>
              <a:fillRect/>
            </a:stretch>
          </p:blipFill>
          <p:spPr>
            <a:xfrm>
              <a:off x="0" y="0"/>
              <a:ext cx="15351203" cy="10519962"/>
            </a:xfrm>
            <a:prstGeom prst="rect">
              <a:avLst/>
            </a:prstGeom>
          </p:spPr>
        </p:pic>
      </p:grpSp>
      <p:grpSp>
        <p:nvGrpSpPr>
          <p:cNvPr id="9" name="Group 9"/>
          <p:cNvGrpSpPr/>
          <p:nvPr/>
        </p:nvGrpSpPr>
        <p:grpSpPr>
          <a:xfrm rot="0">
            <a:off x="-770591" y="409573"/>
            <a:ext cx="7479684" cy="1238254"/>
            <a:chOff x="0" y="0"/>
            <a:chExt cx="9972912" cy="1651005"/>
          </a:xfrm>
        </p:grpSpPr>
        <p:grpSp>
          <p:nvGrpSpPr>
            <p:cNvPr id="10" name="Group 10"/>
            <p:cNvGrpSpPr/>
            <p:nvPr/>
          </p:nvGrpSpPr>
          <p:grpSpPr>
            <a:xfrm rot="-10800000">
              <a:off x="0" y="0"/>
              <a:ext cx="9972912" cy="1651005"/>
              <a:chOff x="0" y="0"/>
              <a:chExt cx="32450221" cy="5372100"/>
            </a:xfrm>
          </p:grpSpPr>
          <p:sp>
            <p:nvSpPr>
              <p:cNvPr id="11" name="Freeform 11"/>
              <p:cNvSpPr/>
              <p:nvPr/>
            </p:nvSpPr>
            <p:spPr>
              <a:xfrm>
                <a:off x="0" y="0"/>
                <a:ext cx="32450221" cy="5372100"/>
              </a:xfrm>
              <a:custGeom>
                <a:avLst/>
                <a:gdLst/>
                <a:ahLst/>
                <a:cxnLst/>
                <a:rect l="l" t="t" r="r" b="b"/>
                <a:pathLst>
                  <a:path w="32450221" h="5372100">
                    <a:moveTo>
                      <a:pt x="30899550" y="0"/>
                    </a:moveTo>
                    <a:lnTo>
                      <a:pt x="1550670" y="0"/>
                    </a:lnTo>
                    <a:lnTo>
                      <a:pt x="0" y="2686050"/>
                    </a:lnTo>
                    <a:lnTo>
                      <a:pt x="1550670" y="5372100"/>
                    </a:lnTo>
                    <a:lnTo>
                      <a:pt x="30899550" y="5372100"/>
                    </a:lnTo>
                    <a:lnTo>
                      <a:pt x="32450221" y="2686050"/>
                    </a:lnTo>
                    <a:lnTo>
                      <a:pt x="30899550" y="0"/>
                    </a:lnTo>
                    <a:close/>
                  </a:path>
                </a:pathLst>
              </a:custGeom>
              <a:solidFill>
                <a:srgbClr val="1836B2"/>
              </a:solidFill>
            </p:spPr>
          </p:sp>
        </p:grpSp>
        <p:sp>
          <p:nvSpPr>
            <p:cNvPr id="12" name="TextBox 12"/>
            <p:cNvSpPr txBox="1"/>
            <p:nvPr/>
          </p:nvSpPr>
          <p:spPr>
            <a:xfrm>
              <a:off x="577690" y="469749"/>
              <a:ext cx="819005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Sơ đồ khối của hệ thống</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3" name="Freeform 13"/>
          <p:cNvSpPr/>
          <p:nvPr/>
        </p:nvSpPr>
        <p:spPr>
          <a:xfrm>
            <a:off x="15683948" y="-1158769"/>
            <a:ext cx="8512309" cy="8512309"/>
          </a:xfrm>
          <a:custGeom>
            <a:avLst/>
            <a:gdLst/>
            <a:ahLst/>
            <a:cxnLst/>
            <a:rect l="l" t="t" r="r" b="b"/>
            <a:pathLst>
              <a:path w="8512309" h="8512309">
                <a:moveTo>
                  <a:pt x="0" y="0"/>
                </a:moveTo>
                <a:lnTo>
                  <a:pt x="8512309" y="0"/>
                </a:lnTo>
                <a:lnTo>
                  <a:pt x="8512309" y="8512310"/>
                </a:lnTo>
                <a:lnTo>
                  <a:pt x="0" y="85123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4" name="Freeform 14"/>
          <p:cNvSpPr/>
          <p:nvPr/>
        </p:nvSpPr>
        <p:spPr>
          <a:xfrm>
            <a:off x="13844900" y="-5414923"/>
            <a:ext cx="8512309" cy="8512309"/>
          </a:xfrm>
          <a:custGeom>
            <a:avLst/>
            <a:gdLst/>
            <a:ahLst/>
            <a:cxnLst/>
            <a:rect l="l" t="t" r="r" b="b"/>
            <a:pathLst>
              <a:path w="8512309" h="8512309">
                <a:moveTo>
                  <a:pt x="0" y="0"/>
                </a:moveTo>
                <a:lnTo>
                  <a:pt x="8512309" y="0"/>
                </a:lnTo>
                <a:lnTo>
                  <a:pt x="8512309" y="8512309"/>
                </a:lnTo>
                <a:lnTo>
                  <a:pt x="0" y="8512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ppt_x</p:attrName>
                                        </p:attrNameLst>
                                      </p:cBhvr>
                                      <p:tavLst>
                                        <p:tav tm="0">
                                          <p:val>
                                            <p:strVal val="#ppt_x-.2"/>
                                          </p:val>
                                        </p:tav>
                                        <p:tav tm="100000">
                                          <p:val>
                                            <p:strVal val="#ppt_x"/>
                                          </p:val>
                                        </p:tav>
                                      </p:tavLst>
                                    </p:anim>
                                    <p:anim calcmode="lin" valueType="num">
                                      <p:cBhvr>
                                        <p:cTn id="15"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62532" y="-456558"/>
            <a:ext cx="19498232" cy="11189436"/>
            <a:chOff x="0" y="0"/>
            <a:chExt cx="5135337" cy="2947012"/>
          </a:xfrm>
        </p:grpSpPr>
        <p:sp>
          <p:nvSpPr>
            <p:cNvPr id="3" name="Freeform 3"/>
            <p:cNvSpPr/>
            <p:nvPr/>
          </p:nvSpPr>
          <p:spPr>
            <a:xfrm>
              <a:off x="0" y="0"/>
              <a:ext cx="5135337" cy="2947012"/>
            </a:xfrm>
            <a:custGeom>
              <a:avLst/>
              <a:gdLst/>
              <a:ahLst/>
              <a:cxnLst/>
              <a:rect l="l" t="t" r="r" b="b"/>
              <a:pathLst>
                <a:path w="5135337" h="2947012">
                  <a:moveTo>
                    <a:pt x="23823" y="0"/>
                  </a:moveTo>
                  <a:lnTo>
                    <a:pt x="5111513" y="0"/>
                  </a:lnTo>
                  <a:cubicBezTo>
                    <a:pt x="5124671" y="0"/>
                    <a:pt x="5135337" y="10666"/>
                    <a:pt x="5135337" y="23823"/>
                  </a:cubicBezTo>
                  <a:lnTo>
                    <a:pt x="5135337" y="2923189"/>
                  </a:lnTo>
                  <a:cubicBezTo>
                    <a:pt x="5135337" y="2936346"/>
                    <a:pt x="5124671" y="2947012"/>
                    <a:pt x="5111513" y="2947012"/>
                  </a:cubicBezTo>
                  <a:lnTo>
                    <a:pt x="23823" y="2947012"/>
                  </a:lnTo>
                  <a:cubicBezTo>
                    <a:pt x="10666" y="2947012"/>
                    <a:pt x="0" y="2936346"/>
                    <a:pt x="0" y="2923189"/>
                  </a:cubicBezTo>
                  <a:lnTo>
                    <a:pt x="0" y="23823"/>
                  </a:lnTo>
                  <a:cubicBezTo>
                    <a:pt x="0" y="10666"/>
                    <a:pt x="10666" y="0"/>
                    <a:pt x="23823" y="0"/>
                  </a:cubicBezTo>
                  <a:close/>
                </a:path>
              </a:pathLst>
            </a:custGeom>
            <a:solidFill>
              <a:srgbClr val="D7F9FD"/>
            </a:solidFill>
          </p:spPr>
        </p:sp>
        <p:sp>
          <p:nvSpPr>
            <p:cNvPr id="4" name="TextBox 4"/>
            <p:cNvSpPr txBox="1"/>
            <p:nvPr/>
          </p:nvSpPr>
          <p:spPr>
            <a:xfrm>
              <a:off x="0" y="-28575"/>
              <a:ext cx="5135337" cy="2975587"/>
            </a:xfrm>
            <a:prstGeom prst="rect">
              <a:avLst/>
            </a:prstGeom>
          </p:spPr>
          <p:txBody>
            <a:bodyPr lIns="50800" tIns="50800" rIns="50800" bIns="50800" rtlCol="0" anchor="ctr"/>
            <a:lstStyle/>
            <a:p>
              <a:pPr algn="ctr">
                <a:lnSpc>
                  <a:spcPts val="2100"/>
                </a:lnSpc>
              </a:pPr>
            </a:p>
          </p:txBody>
        </p:sp>
      </p:grpSp>
      <p:sp>
        <p:nvSpPr>
          <p:cNvPr id="5" name="Freeform 5"/>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7321641" y="9020175"/>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rPr>
              <a:t>6</a:t>
            </a:r>
            <a:endParaRPr lang="en-US" sz="6100">
              <a:solidFill>
                <a:srgbClr val="1836B2"/>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 name="Group 7"/>
          <p:cNvGrpSpPr/>
          <p:nvPr/>
        </p:nvGrpSpPr>
        <p:grpSpPr>
          <a:xfrm rot="0">
            <a:off x="-770591" y="409573"/>
            <a:ext cx="8365080" cy="1238254"/>
            <a:chOff x="0" y="0"/>
            <a:chExt cx="11153440" cy="1651005"/>
          </a:xfrm>
        </p:grpSpPr>
        <p:grpSp>
          <p:nvGrpSpPr>
            <p:cNvPr id="8" name="Group 8"/>
            <p:cNvGrpSpPr/>
            <p:nvPr/>
          </p:nvGrpSpPr>
          <p:grpSpPr>
            <a:xfrm rot="-10800000">
              <a:off x="0" y="0"/>
              <a:ext cx="11153440" cy="1651005"/>
              <a:chOff x="0" y="0"/>
              <a:chExt cx="36291464" cy="5372100"/>
            </a:xfrm>
          </p:grpSpPr>
          <p:sp>
            <p:nvSpPr>
              <p:cNvPr id="9" name="Freeform 9"/>
              <p:cNvSpPr/>
              <p:nvPr/>
            </p:nvSpPr>
            <p:spPr>
              <a:xfrm>
                <a:off x="0" y="0"/>
                <a:ext cx="36291462" cy="5372100"/>
              </a:xfrm>
              <a:custGeom>
                <a:avLst/>
                <a:gdLst/>
                <a:ahLst/>
                <a:cxnLst/>
                <a:rect l="l" t="t" r="r" b="b"/>
                <a:pathLst>
                  <a:path w="36291462" h="5372100">
                    <a:moveTo>
                      <a:pt x="34740794" y="0"/>
                    </a:moveTo>
                    <a:lnTo>
                      <a:pt x="1550670" y="0"/>
                    </a:lnTo>
                    <a:lnTo>
                      <a:pt x="0" y="2686050"/>
                    </a:lnTo>
                    <a:lnTo>
                      <a:pt x="1550670" y="5372100"/>
                    </a:lnTo>
                    <a:lnTo>
                      <a:pt x="34740794" y="5372100"/>
                    </a:lnTo>
                    <a:lnTo>
                      <a:pt x="36291462" y="2686050"/>
                    </a:lnTo>
                    <a:lnTo>
                      <a:pt x="34740794" y="0"/>
                    </a:lnTo>
                    <a:close/>
                  </a:path>
                </a:pathLst>
              </a:custGeom>
              <a:solidFill>
                <a:srgbClr val="1836B2"/>
              </a:solidFill>
            </p:spPr>
          </p:sp>
        </p:grpSp>
        <p:sp>
          <p:nvSpPr>
            <p:cNvPr id="10" name="TextBox 10"/>
            <p:cNvSpPr txBox="1"/>
            <p:nvPr/>
          </p:nvSpPr>
          <p:spPr>
            <a:xfrm>
              <a:off x="646073" y="469749"/>
              <a:ext cx="9159539"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Sơ đồ nguyên lý toàn hệ thống</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1" name="Freeform 11"/>
          <p:cNvSpPr/>
          <p:nvPr/>
        </p:nvSpPr>
        <p:spPr>
          <a:xfrm>
            <a:off x="15897664" y="409573"/>
            <a:ext cx="8512309" cy="8512309"/>
          </a:xfrm>
          <a:custGeom>
            <a:avLst/>
            <a:gdLst/>
            <a:ahLst/>
            <a:cxnLst/>
            <a:rect l="l" t="t" r="r" b="b"/>
            <a:pathLst>
              <a:path w="8512309" h="8512309">
                <a:moveTo>
                  <a:pt x="0" y="0"/>
                </a:moveTo>
                <a:lnTo>
                  <a:pt x="8512309" y="0"/>
                </a:lnTo>
                <a:lnTo>
                  <a:pt x="8512309" y="8512309"/>
                </a:lnTo>
                <a:lnTo>
                  <a:pt x="0" y="85123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4394456" y="-5781294"/>
            <a:ext cx="8512309" cy="8512309"/>
          </a:xfrm>
          <a:custGeom>
            <a:avLst/>
            <a:gdLst/>
            <a:ahLst/>
            <a:cxnLst/>
            <a:rect l="l" t="t" r="r" b="b"/>
            <a:pathLst>
              <a:path w="8512309" h="8512309">
                <a:moveTo>
                  <a:pt x="0" y="0"/>
                </a:moveTo>
                <a:lnTo>
                  <a:pt x="8512309" y="0"/>
                </a:lnTo>
                <a:lnTo>
                  <a:pt x="8512309" y="8512309"/>
                </a:lnTo>
                <a:lnTo>
                  <a:pt x="0" y="85123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rot="0">
            <a:off x="2652657" y="1812002"/>
            <a:ext cx="12982685" cy="7956491"/>
            <a:chOff x="0" y="0"/>
            <a:chExt cx="1326254" cy="812800"/>
          </a:xfrm>
        </p:grpSpPr>
        <p:sp>
          <p:nvSpPr>
            <p:cNvPr id="14" name="Freeform 14"/>
            <p:cNvSpPr/>
            <p:nvPr/>
          </p:nvSpPr>
          <p:spPr>
            <a:xfrm>
              <a:off x="0" y="0"/>
              <a:ext cx="1326254" cy="812800"/>
            </a:xfrm>
            <a:custGeom>
              <a:avLst/>
              <a:gdLst/>
              <a:ahLst/>
              <a:cxnLst/>
              <a:rect l="l" t="t" r="r" b="b"/>
              <a:pathLst>
                <a:path w="1326254" h="812800">
                  <a:moveTo>
                    <a:pt x="0" y="0"/>
                  </a:moveTo>
                  <a:lnTo>
                    <a:pt x="1326254" y="0"/>
                  </a:lnTo>
                  <a:lnTo>
                    <a:pt x="1326254" y="812800"/>
                  </a:lnTo>
                  <a:lnTo>
                    <a:pt x="0" y="812800"/>
                  </a:lnTo>
                  <a:close/>
                </a:path>
              </a:pathLst>
            </a:custGeom>
            <a:blipFill>
              <a:blip r:embed="rId7"/>
              <a:stretch>
                <a:fillRect l="-2380" r="-2380"/>
              </a:stretch>
            </a:blipFill>
          </p:spPr>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trips(down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29797" y="-3242498"/>
            <a:ext cx="6484995" cy="6484995"/>
          </a:xfrm>
          <a:custGeom>
            <a:avLst/>
            <a:gdLst/>
            <a:ahLst/>
            <a:cxnLst/>
            <a:rect l="l" t="t" r="r" b="b"/>
            <a:pathLst>
              <a:path w="6484995" h="6484995">
                <a:moveTo>
                  <a:pt x="0" y="0"/>
                </a:moveTo>
                <a:lnTo>
                  <a:pt x="6484995" y="0"/>
                </a:lnTo>
                <a:lnTo>
                  <a:pt x="6484995" y="6484996"/>
                </a:lnTo>
                <a:lnTo>
                  <a:pt x="0" y="64849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7321641" y="9028490"/>
            <a:ext cx="779414" cy="1159510"/>
          </a:xfrm>
          <a:prstGeom prst="rect">
            <a:avLst/>
          </a:prstGeom>
        </p:spPr>
        <p:txBody>
          <a:bodyPr lIns="0" tIns="0" rIns="0" bIns="0" rtlCol="0" anchor="t">
            <a:spAutoFit/>
          </a:bodyPr>
          <a:lstStyle/>
          <a:p>
            <a:pPr algn="ctr">
              <a:lnSpc>
                <a:spcPts val="8540"/>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7</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 name="Group 5"/>
          <p:cNvGrpSpPr/>
          <p:nvPr/>
        </p:nvGrpSpPr>
        <p:grpSpPr>
          <a:xfrm rot="0">
            <a:off x="-556875" y="409573"/>
            <a:ext cx="7479684" cy="1238254"/>
            <a:chOff x="0" y="0"/>
            <a:chExt cx="9972912" cy="1651005"/>
          </a:xfrm>
        </p:grpSpPr>
        <p:grpSp>
          <p:nvGrpSpPr>
            <p:cNvPr id="6" name="Group 6"/>
            <p:cNvGrpSpPr/>
            <p:nvPr/>
          </p:nvGrpSpPr>
          <p:grpSpPr>
            <a:xfrm rot="-10800000">
              <a:off x="0" y="0"/>
              <a:ext cx="9972912" cy="1651005"/>
              <a:chOff x="0" y="0"/>
              <a:chExt cx="32450221" cy="5372100"/>
            </a:xfrm>
          </p:grpSpPr>
          <p:sp>
            <p:nvSpPr>
              <p:cNvPr id="7" name="Freeform 7"/>
              <p:cNvSpPr/>
              <p:nvPr/>
            </p:nvSpPr>
            <p:spPr>
              <a:xfrm>
                <a:off x="0" y="0"/>
                <a:ext cx="32450221" cy="5372100"/>
              </a:xfrm>
              <a:custGeom>
                <a:avLst/>
                <a:gdLst/>
                <a:ahLst/>
                <a:cxnLst/>
                <a:rect l="l" t="t" r="r" b="b"/>
                <a:pathLst>
                  <a:path w="32450221" h="5372100">
                    <a:moveTo>
                      <a:pt x="30899550" y="0"/>
                    </a:moveTo>
                    <a:lnTo>
                      <a:pt x="1550670" y="0"/>
                    </a:lnTo>
                    <a:lnTo>
                      <a:pt x="0" y="2686050"/>
                    </a:lnTo>
                    <a:lnTo>
                      <a:pt x="1550670" y="5372100"/>
                    </a:lnTo>
                    <a:lnTo>
                      <a:pt x="30899550" y="5372100"/>
                    </a:lnTo>
                    <a:lnTo>
                      <a:pt x="32450221" y="2686050"/>
                    </a:lnTo>
                    <a:lnTo>
                      <a:pt x="30899550" y="0"/>
                    </a:lnTo>
                    <a:close/>
                  </a:path>
                </a:pathLst>
              </a:custGeom>
              <a:solidFill>
                <a:srgbClr val="1836B2"/>
              </a:solidFill>
            </p:spPr>
          </p:sp>
        </p:grpSp>
        <p:sp>
          <p:nvSpPr>
            <p:cNvPr id="8" name="TextBox 8"/>
            <p:cNvSpPr txBox="1"/>
            <p:nvPr/>
          </p:nvSpPr>
          <p:spPr>
            <a:xfrm>
              <a:off x="577690" y="469749"/>
              <a:ext cx="819005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Thi công hệ thống</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9" name="Group 9"/>
          <p:cNvGrpSpPr>
            <a:grpSpLocks noChangeAspect="1"/>
          </p:cNvGrpSpPr>
          <p:nvPr/>
        </p:nvGrpSpPr>
        <p:grpSpPr>
          <a:xfrm rot="0">
            <a:off x="2316265" y="2020484"/>
            <a:ext cx="5604279" cy="7461364"/>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5"/>
              <a:stretch>
                <a:fillRect t="-2849" b="-2849"/>
              </a:stretch>
            </a:blipFill>
          </p:spPr>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836B2"/>
            </a:solidFill>
          </p:spPr>
        </p:sp>
      </p:grpSp>
      <p:grpSp>
        <p:nvGrpSpPr>
          <p:cNvPr id="12" name="Group 12"/>
          <p:cNvGrpSpPr>
            <a:grpSpLocks noChangeAspect="1"/>
          </p:cNvGrpSpPr>
          <p:nvPr/>
        </p:nvGrpSpPr>
        <p:grpSpPr>
          <a:xfrm rot="0">
            <a:off x="9829963" y="2020484"/>
            <a:ext cx="5604279" cy="7461364"/>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6"/>
              <a:stretch>
                <a:fillRect t="-2204" b="-2204"/>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836B2"/>
            </a:solidFill>
          </p:spPr>
        </p:sp>
      </p:grpSp>
      <p:sp>
        <p:nvSpPr>
          <p:cNvPr id="15" name="TextBox 15"/>
          <p:cNvSpPr txBox="1"/>
          <p:nvPr/>
        </p:nvSpPr>
        <p:spPr>
          <a:xfrm>
            <a:off x="2935155" y="9586523"/>
            <a:ext cx="4366498" cy="60452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Mạch PCB của </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hệ thống</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nvSpPr>
        <p:spPr>
          <a:xfrm>
            <a:off x="11077115" y="9596048"/>
            <a:ext cx="3583305" cy="53848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Mạch</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3D của hệ thống</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29797" y="-3242498"/>
            <a:ext cx="6484995" cy="6484995"/>
          </a:xfrm>
          <a:custGeom>
            <a:avLst/>
            <a:gdLst/>
            <a:ahLst/>
            <a:cxnLst/>
            <a:rect l="l" t="t" r="r" b="b"/>
            <a:pathLst>
              <a:path w="6484995" h="6484995">
                <a:moveTo>
                  <a:pt x="0" y="0"/>
                </a:moveTo>
                <a:lnTo>
                  <a:pt x="6484995" y="0"/>
                </a:lnTo>
                <a:lnTo>
                  <a:pt x="6484995" y="6484996"/>
                </a:lnTo>
                <a:lnTo>
                  <a:pt x="0" y="64849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556875" y="409573"/>
            <a:ext cx="7479684" cy="1238254"/>
            <a:chOff x="0" y="0"/>
            <a:chExt cx="9972912" cy="1651005"/>
          </a:xfrm>
        </p:grpSpPr>
        <p:grpSp>
          <p:nvGrpSpPr>
            <p:cNvPr id="5" name="Group 5"/>
            <p:cNvGrpSpPr/>
            <p:nvPr/>
          </p:nvGrpSpPr>
          <p:grpSpPr>
            <a:xfrm rot="-10800000">
              <a:off x="0" y="0"/>
              <a:ext cx="9972912" cy="1651005"/>
              <a:chOff x="0" y="0"/>
              <a:chExt cx="32450221" cy="5372100"/>
            </a:xfrm>
          </p:grpSpPr>
          <p:sp>
            <p:nvSpPr>
              <p:cNvPr id="6" name="Freeform 6"/>
              <p:cNvSpPr/>
              <p:nvPr/>
            </p:nvSpPr>
            <p:spPr>
              <a:xfrm>
                <a:off x="0" y="0"/>
                <a:ext cx="32450221" cy="5372100"/>
              </a:xfrm>
              <a:custGeom>
                <a:avLst/>
                <a:gdLst/>
                <a:ahLst/>
                <a:cxnLst/>
                <a:rect l="l" t="t" r="r" b="b"/>
                <a:pathLst>
                  <a:path w="32450221" h="5372100">
                    <a:moveTo>
                      <a:pt x="30899550" y="0"/>
                    </a:moveTo>
                    <a:lnTo>
                      <a:pt x="1550670" y="0"/>
                    </a:lnTo>
                    <a:lnTo>
                      <a:pt x="0" y="2686050"/>
                    </a:lnTo>
                    <a:lnTo>
                      <a:pt x="1550670" y="5372100"/>
                    </a:lnTo>
                    <a:lnTo>
                      <a:pt x="30899550" y="5372100"/>
                    </a:lnTo>
                    <a:lnTo>
                      <a:pt x="32450221" y="2686050"/>
                    </a:lnTo>
                    <a:lnTo>
                      <a:pt x="30899550" y="0"/>
                    </a:lnTo>
                    <a:close/>
                  </a:path>
                </a:pathLst>
              </a:custGeom>
              <a:solidFill>
                <a:srgbClr val="1836B2"/>
              </a:solidFill>
            </p:spPr>
          </p:sp>
        </p:grpSp>
        <p:sp>
          <p:nvSpPr>
            <p:cNvPr id="7" name="TextBox 7"/>
            <p:cNvSpPr txBox="1"/>
            <p:nvPr/>
          </p:nvSpPr>
          <p:spPr>
            <a:xfrm>
              <a:off x="577690" y="469749"/>
              <a:ext cx="8190055"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Thi công hệ thống</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8" name="Freeform 8"/>
          <p:cNvSpPr/>
          <p:nvPr/>
        </p:nvSpPr>
        <p:spPr>
          <a:xfrm>
            <a:off x="4655485" y="1908803"/>
            <a:ext cx="9801604" cy="7224893"/>
          </a:xfrm>
          <a:custGeom>
            <a:avLst/>
            <a:gdLst/>
            <a:ahLst/>
            <a:cxnLst/>
            <a:rect l="l" t="t" r="r" b="b"/>
            <a:pathLst>
              <a:path w="9801604" h="7224893">
                <a:moveTo>
                  <a:pt x="0" y="0"/>
                </a:moveTo>
                <a:lnTo>
                  <a:pt x="9801604" y="0"/>
                </a:lnTo>
                <a:lnTo>
                  <a:pt x="9801604" y="7224893"/>
                </a:lnTo>
                <a:lnTo>
                  <a:pt x="0" y="7224893"/>
                </a:lnTo>
                <a:lnTo>
                  <a:pt x="0" y="0"/>
                </a:lnTo>
                <a:close/>
              </a:path>
            </a:pathLst>
          </a:custGeom>
          <a:blipFill>
            <a:blip r:embed="rId5"/>
            <a:stretch>
              <a:fillRect/>
            </a:stretch>
          </a:blipFill>
        </p:spPr>
      </p:sp>
      <p:sp>
        <p:nvSpPr>
          <p:cNvPr id="9" name="TextBox 9"/>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8</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5659229" y="9333721"/>
            <a:ext cx="7873246" cy="60452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 Board mạch sau k</a:t>
            </a: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hi hàn và kết nối linh kiện</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trips(down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7F9FD"/>
        </a:solidFill>
        <a:effectLst/>
      </p:bgPr>
    </p:bg>
    <p:spTree>
      <p:nvGrpSpPr>
        <p:cNvPr id="1" name=""/>
        <p:cNvGrpSpPr/>
        <p:nvPr/>
      </p:nvGrpSpPr>
      <p:grpSpPr>
        <a:xfrm>
          <a:off x="0" y="0"/>
          <a:ext cx="0" cy="0"/>
          <a:chOff x="0" y="0"/>
          <a:chExt cx="0" cy="0"/>
        </a:xfrm>
      </p:grpSpPr>
      <p:grpSp>
        <p:nvGrpSpPr>
          <p:cNvPr id="2" name="Group 2"/>
          <p:cNvGrpSpPr/>
          <p:nvPr/>
        </p:nvGrpSpPr>
        <p:grpSpPr>
          <a:xfrm rot="0">
            <a:off x="-556875" y="409573"/>
            <a:ext cx="6777474" cy="1238254"/>
            <a:chOff x="0" y="0"/>
            <a:chExt cx="9036632" cy="1651005"/>
          </a:xfrm>
        </p:grpSpPr>
        <p:grpSp>
          <p:nvGrpSpPr>
            <p:cNvPr id="3" name="Group 3"/>
            <p:cNvGrpSpPr/>
            <p:nvPr/>
          </p:nvGrpSpPr>
          <p:grpSpPr>
            <a:xfrm rot="-10800000">
              <a:off x="0" y="0"/>
              <a:ext cx="9036632" cy="1651005"/>
              <a:chOff x="0" y="0"/>
              <a:chExt cx="29403718" cy="5372100"/>
            </a:xfrm>
          </p:grpSpPr>
          <p:sp>
            <p:nvSpPr>
              <p:cNvPr id="4" name="Freeform 4"/>
              <p:cNvSpPr/>
              <p:nvPr/>
            </p:nvSpPr>
            <p:spPr>
              <a:xfrm>
                <a:off x="0" y="0"/>
                <a:ext cx="29403718" cy="5372100"/>
              </a:xfrm>
              <a:custGeom>
                <a:avLst/>
                <a:gdLst/>
                <a:ahLst/>
                <a:cxnLst/>
                <a:rect l="l" t="t" r="r" b="b"/>
                <a:pathLst>
                  <a:path w="29403718" h="5372100">
                    <a:moveTo>
                      <a:pt x="27853047" y="0"/>
                    </a:moveTo>
                    <a:lnTo>
                      <a:pt x="1550670" y="0"/>
                    </a:lnTo>
                    <a:lnTo>
                      <a:pt x="0" y="2686050"/>
                    </a:lnTo>
                    <a:lnTo>
                      <a:pt x="1550670" y="5372100"/>
                    </a:lnTo>
                    <a:lnTo>
                      <a:pt x="27853047" y="5372100"/>
                    </a:lnTo>
                    <a:lnTo>
                      <a:pt x="29403718" y="2686050"/>
                    </a:lnTo>
                    <a:lnTo>
                      <a:pt x="27853047" y="0"/>
                    </a:lnTo>
                    <a:close/>
                  </a:path>
                </a:pathLst>
              </a:custGeom>
              <a:solidFill>
                <a:srgbClr val="1836B2"/>
              </a:solidFill>
            </p:spPr>
          </p:sp>
        </p:grpSp>
        <p:sp>
          <p:nvSpPr>
            <p:cNvPr id="5" name="TextBox 5"/>
            <p:cNvSpPr txBox="1"/>
            <p:nvPr/>
          </p:nvSpPr>
          <p:spPr>
            <a:xfrm>
              <a:off x="523455" y="469749"/>
              <a:ext cx="7421153" cy="676487"/>
            </a:xfrm>
            <a:prstGeom prst="rect">
              <a:avLst/>
            </a:prstGeom>
          </p:spPr>
          <p:txBody>
            <a:bodyPr lIns="0" tIns="0" rIns="0" bIns="0" rtlCol="0" anchor="t">
              <a:spAutoFit/>
            </a:bodyPr>
            <a:lstStyle/>
            <a:p>
              <a:pPr algn="ctr">
                <a:lnSpc>
                  <a:spcPts val="3520"/>
                </a:lnSpc>
              </a:pPr>
              <a:r>
                <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rPr>
                <a:t>Lưu đồ</a:t>
              </a:r>
              <a:endParaRPr lang="en-US" sz="3200">
                <a:solidFill>
                  <a:srgbClr val="FBF9FA"/>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6" name="Freeform 6"/>
          <p:cNvSpPr/>
          <p:nvPr/>
        </p:nvSpPr>
        <p:spPr>
          <a:xfrm>
            <a:off x="7248351" y="66459"/>
            <a:ext cx="4311561" cy="9710348"/>
          </a:xfrm>
          <a:custGeom>
            <a:avLst/>
            <a:gdLst/>
            <a:ahLst/>
            <a:cxnLst/>
            <a:rect l="l" t="t" r="r" b="b"/>
            <a:pathLst>
              <a:path w="4311561" h="9710348">
                <a:moveTo>
                  <a:pt x="0" y="0"/>
                </a:moveTo>
                <a:lnTo>
                  <a:pt x="4311561" y="0"/>
                </a:lnTo>
                <a:lnTo>
                  <a:pt x="4311561" y="9710348"/>
                </a:lnTo>
                <a:lnTo>
                  <a:pt x="0" y="9710348"/>
                </a:lnTo>
                <a:lnTo>
                  <a:pt x="0" y="0"/>
                </a:lnTo>
                <a:close/>
              </a:path>
            </a:pathLst>
          </a:custGeom>
          <a:blipFill>
            <a:blip r:embed="rId1"/>
            <a:stretch>
              <a:fillRect l="-1905" t="-808" b="-1118"/>
            </a:stretch>
          </a:blipFill>
        </p:spPr>
      </p:sp>
      <p:sp>
        <p:nvSpPr>
          <p:cNvPr id="7" name="Freeform 7"/>
          <p:cNvSpPr/>
          <p:nvPr/>
        </p:nvSpPr>
        <p:spPr>
          <a:xfrm>
            <a:off x="17134696" y="9133696"/>
            <a:ext cx="1153304" cy="1153304"/>
          </a:xfrm>
          <a:custGeom>
            <a:avLst/>
            <a:gdLst/>
            <a:ahLst/>
            <a:cxnLst/>
            <a:rect l="l" t="t" r="r" b="b"/>
            <a:pathLst>
              <a:path w="1153304" h="1153304">
                <a:moveTo>
                  <a:pt x="0" y="0"/>
                </a:moveTo>
                <a:lnTo>
                  <a:pt x="1153304" y="0"/>
                </a:lnTo>
                <a:lnTo>
                  <a:pt x="1153304" y="1153304"/>
                </a:lnTo>
                <a:lnTo>
                  <a:pt x="0" y="1153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7321641" y="9028490"/>
            <a:ext cx="779414" cy="1159450"/>
          </a:xfrm>
          <a:prstGeom prst="rect">
            <a:avLst/>
          </a:prstGeom>
        </p:spPr>
        <p:txBody>
          <a:bodyPr lIns="0" tIns="0" rIns="0" bIns="0" rtlCol="0" anchor="t">
            <a:spAutoFit/>
          </a:bodyPr>
          <a:lstStyle/>
          <a:p>
            <a:pPr algn="ctr">
              <a:lnSpc>
                <a:spcPts val="8545"/>
              </a:lnSpc>
              <a:spcBef>
                <a:spcPct val="0"/>
              </a:spcBef>
            </a:pPr>
            <a:r>
              <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rPr>
              <a:t>9</a:t>
            </a:r>
            <a:endParaRPr lang="en-US" sz="61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TextBox 9"/>
          <p:cNvSpPr txBox="1"/>
          <p:nvPr/>
        </p:nvSpPr>
        <p:spPr>
          <a:xfrm>
            <a:off x="5837277" y="9703435"/>
            <a:ext cx="6613446" cy="1166496"/>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Lưu đồ giải thuật chương trình chính</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4480"/>
              </a:lnSpc>
              <a:spcBef>
                <a:spcPct val="0"/>
              </a:spcBef>
            </a:p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edge">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ppt_x</p:attrName>
                                        </p:attrNameLst>
                                      </p:cBhvr>
                                      <p:tavLst>
                                        <p:tav tm="0">
                                          <p:val>
                                            <p:strVal val="#ppt_x-.2"/>
                                          </p:val>
                                        </p:tav>
                                        <p:tav tm="100000">
                                          <p:val>
                                            <p:strVal val="#ppt_x"/>
                                          </p:val>
                                        </p:tav>
                                      </p:tavLst>
                                    </p:anim>
                                    <p:anim calcmode="lin" valueType="num">
                                      <p:cBhvr>
                                        <p:cTn id="20"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3631</Words>
  <Application>WPS Presentation</Application>
  <PresentationFormat>On-screen Show (4:3)</PresentationFormat>
  <Paragraphs>219</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Times New Roman Bold</vt:lpstr>
      <vt:lpstr>Arial</vt:lpstr>
      <vt:lpstr>Times New Roman</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Kinh doanh Đề xuất Tiếp thị Xanh mòng két Xanh dương Trắng Phong cách Hình học </dc:title>
  <dc:creator/>
  <cp:lastModifiedBy>tuấn lê</cp:lastModifiedBy>
  <cp:revision>2</cp:revision>
  <dcterms:created xsi:type="dcterms:W3CDTF">2006-08-16T00:00:00Z</dcterms:created>
  <dcterms:modified xsi:type="dcterms:W3CDTF">2025-06-19T01:41:53Z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585ACADA0E43496994912D500035E815_12</vt:lpwstr>
  </property>
  <property fmtid="{D5CDD505-2E9C-101B-9397-08002B2CF9AE}" pid="3" name="KSOProductBuildVer">
    <vt:lpwstr>1033-12.2.0.21546</vt:lpwstr>
  </property>
</Properties>
</file>